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796" r:id="rId4"/>
    <p:sldMasterId id="2147483808" r:id="rId5"/>
  </p:sldMasterIdLst>
  <p:notesMasterIdLst>
    <p:notesMasterId r:id="rId69"/>
  </p:notesMasterIdLst>
  <p:sldIdLst>
    <p:sldId id="256" r:id="rId6"/>
    <p:sldId id="276" r:id="rId7"/>
    <p:sldId id="390" r:id="rId8"/>
    <p:sldId id="391" r:id="rId9"/>
    <p:sldId id="428" r:id="rId10"/>
    <p:sldId id="403" r:id="rId11"/>
    <p:sldId id="404" r:id="rId12"/>
    <p:sldId id="407" r:id="rId13"/>
    <p:sldId id="405" r:id="rId14"/>
    <p:sldId id="406" r:id="rId15"/>
    <p:sldId id="429" r:id="rId16"/>
    <p:sldId id="430" r:id="rId17"/>
    <p:sldId id="453" r:id="rId18"/>
    <p:sldId id="382" r:id="rId19"/>
    <p:sldId id="383" r:id="rId20"/>
    <p:sldId id="384" r:id="rId21"/>
    <p:sldId id="412" r:id="rId22"/>
    <p:sldId id="492" r:id="rId23"/>
    <p:sldId id="433" r:id="rId24"/>
    <p:sldId id="493" r:id="rId25"/>
    <p:sldId id="494" r:id="rId26"/>
    <p:sldId id="434" r:id="rId27"/>
    <p:sldId id="435" r:id="rId28"/>
    <p:sldId id="473" r:id="rId29"/>
    <p:sldId id="474" r:id="rId30"/>
    <p:sldId id="472" r:id="rId31"/>
    <p:sldId id="495" r:id="rId32"/>
    <p:sldId id="440" r:id="rId33"/>
    <p:sldId id="438" r:id="rId34"/>
    <p:sldId id="445" r:id="rId35"/>
    <p:sldId id="443" r:id="rId36"/>
    <p:sldId id="444" r:id="rId37"/>
    <p:sldId id="467" r:id="rId38"/>
    <p:sldId id="516" r:id="rId39"/>
    <p:sldId id="477" r:id="rId40"/>
    <p:sldId id="476" r:id="rId41"/>
    <p:sldId id="470" r:id="rId42"/>
    <p:sldId id="496" r:id="rId43"/>
    <p:sldId id="497" r:id="rId44"/>
    <p:sldId id="441" r:id="rId45"/>
    <p:sldId id="432" r:id="rId46"/>
    <p:sldId id="498" r:id="rId47"/>
    <p:sldId id="509" r:id="rId48"/>
    <p:sldId id="500" r:id="rId49"/>
    <p:sldId id="510" r:id="rId50"/>
    <p:sldId id="511" r:id="rId51"/>
    <p:sldId id="512" r:id="rId52"/>
    <p:sldId id="277" r:id="rId53"/>
    <p:sldId id="353" r:id="rId54"/>
    <p:sldId id="370" r:id="rId55"/>
    <p:sldId id="372" r:id="rId56"/>
    <p:sldId id="373" r:id="rId57"/>
    <p:sldId id="374" r:id="rId58"/>
    <p:sldId id="515" r:id="rId59"/>
    <p:sldId id="514" r:id="rId60"/>
    <p:sldId id="517" r:id="rId61"/>
    <p:sldId id="513" r:id="rId62"/>
    <p:sldId id="518" r:id="rId63"/>
    <p:sldId id="519" r:id="rId64"/>
    <p:sldId id="439" r:id="rId65"/>
    <p:sldId id="451" r:id="rId66"/>
    <p:sldId id="452" r:id="rId67"/>
    <p:sldId id="484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9"/>
    <p:restoredTop sz="92801"/>
  </p:normalViewPr>
  <p:slideViewPr>
    <p:cSldViewPr>
      <p:cViewPr varScale="1">
        <p:scale>
          <a:sx n="159" d="100"/>
          <a:sy n="159" d="100"/>
        </p:scale>
        <p:origin x="184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2F8685C-3064-4F2B-BD6D-77CF1B71F34D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l-PL" noProof="0"/>
              <a:t>Click to edit Master text styles</a:t>
            </a:r>
          </a:p>
          <a:p>
            <a:pPr lvl="1"/>
            <a:r>
              <a:rPr lang="pl-PL" noProof="0"/>
              <a:t>Second level</a:t>
            </a:r>
          </a:p>
          <a:p>
            <a:pPr lvl="2"/>
            <a:r>
              <a:rPr lang="pl-PL" noProof="0"/>
              <a:t>Third level</a:t>
            </a:r>
          </a:p>
          <a:p>
            <a:pPr lvl="3"/>
            <a:r>
              <a:rPr lang="pl-PL" noProof="0"/>
              <a:t>Fourth level</a:t>
            </a:r>
          </a:p>
          <a:p>
            <a:pPr lvl="4"/>
            <a:r>
              <a:rPr lang="pl-PL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B43B280-84BD-474D-9C5D-51AFE4E8C5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0764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66686C50-CDE2-4B6D-B913-602A52F8A67E}" type="slidenum">
              <a:rPr lang="en-US" altLang="en-US" sz="1200">
                <a:latin typeface="Calibri" panose="020F0502020204030204" pitchFamily="34" charset="0"/>
              </a:rPr>
              <a:pPr/>
              <a:t>1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611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9">
            <a:extLst>
              <a:ext uri="{FF2B5EF4-FFF2-40B4-BE49-F238E27FC236}">
                <a16:creationId xmlns:a16="http://schemas.microsoft.com/office/drawing/2014/main" id="{0F958DBC-4160-2F45-8767-20A3046E8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E0F671-A4E1-F445-BDC0-8FA4AAB0A91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3AC3F6CB-FED3-1D41-A8AA-EF92ED220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40005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C4E0718F-C6FA-C445-8A59-5EB597ADD06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9" name="Text Box 3">
            <a:extLst>
              <a:ext uri="{FF2B5EF4-FFF2-40B4-BE49-F238E27FC236}">
                <a16:creationId xmlns:a16="http://schemas.microsoft.com/office/drawing/2014/main" id="{F870B948-9551-FE47-A0BD-6A29CBFD7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400050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/>
            </a:pPr>
            <a:fld id="{6CB2B36C-A0BB-6B41-BD4C-89D02C05AC59}" type="slidenum">
              <a:rPr kumimoji="0" lang="pl-PL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40005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Tx/>
                <a:buNone/>
                <a:tabLst>
                  <a:tab pos="0" algn="l"/>
                  <a:tab pos="396875" algn="l"/>
                  <a:tab pos="796925" algn="l"/>
                  <a:tab pos="1195388" algn="l"/>
                  <a:tab pos="1595438" algn="l"/>
                  <a:tab pos="1995488" algn="l"/>
                  <a:tab pos="2393950" algn="l"/>
                  <a:tab pos="2794000" algn="l"/>
                  <a:tab pos="3194050" algn="l"/>
                  <a:tab pos="3592513" algn="l"/>
                  <a:tab pos="3992563" algn="l"/>
                  <a:tab pos="4391025" algn="l"/>
                  <a:tab pos="4791075" algn="l"/>
                  <a:tab pos="5191125" algn="l"/>
                  <a:tab pos="5589588" algn="l"/>
                  <a:tab pos="5989638" algn="l"/>
                  <a:tab pos="6388100" algn="l"/>
                  <a:tab pos="6788150" algn="l"/>
                  <a:tab pos="7188200" algn="l"/>
                  <a:tab pos="7586663" algn="l"/>
                  <a:tab pos="7986713" algn="l"/>
                </a:tabLst>
                <a:defRPr/>
              </a:pPr>
              <a:t>42</a:t>
            </a:fld>
            <a:endParaRPr kumimoji="0" lang="pl-PL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668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>
            <a:extLst>
              <a:ext uri="{FF2B5EF4-FFF2-40B4-BE49-F238E27FC236}">
                <a16:creationId xmlns:a16="http://schemas.microsoft.com/office/drawing/2014/main" id="{64EF6FA0-524A-0B4A-9709-2428D8E469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B3F3FC2-1E2E-2640-AF89-9F652C7BD5C9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 eaLnBrk="1" hangingPunct="1"/>
              <a:t>48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939" name="Text Box 1">
            <a:extLst>
              <a:ext uri="{FF2B5EF4-FFF2-40B4-BE49-F238E27FC236}">
                <a16:creationId xmlns:a16="http://schemas.microsoft.com/office/drawing/2014/main" id="{D37A6ABF-15C3-1A42-B798-515C10341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00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00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00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00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  <a:buSzPct val="100000"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9940" name="Text Box 2">
            <a:extLst>
              <a:ext uri="{FF2B5EF4-FFF2-40B4-BE49-F238E27FC236}">
                <a16:creationId xmlns:a16="http://schemas.microsoft.com/office/drawing/2014/main" id="{196FB5BF-31DD-814F-AACE-C27BEB370E3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39941" name="Text Box 3">
            <a:extLst>
              <a:ext uri="{FF2B5EF4-FFF2-40B4-BE49-F238E27FC236}">
                <a16:creationId xmlns:a16="http://schemas.microsoft.com/office/drawing/2014/main" id="{76AA0169-4152-6F43-AE29-84E717D30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 eaLnBrk="0" hangingPunct="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0050" eaLnBrk="0" hangingPunct="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0050" eaLnBrk="0" hangingPunct="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0050" eaLnBrk="0" hangingPunct="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0050" eaLnBrk="0" hangingPunct="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  <a:buSzPct val="100000"/>
            </a:pPr>
            <a:fld id="{6F114354-C84D-EF4E-9DA7-73A3495A7F7F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  <a:buSzPct val="100000"/>
              </a:pPr>
              <a:t>48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408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A998CD59-D6F1-1247-9E61-421082833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68750C84-56EE-3046-9F56-5866B735467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F0C79387-0A87-C04C-85C3-BCDE3B4A6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02685C4-E5D6-EA4C-817D-DAF78745623E}" type="slidenum">
              <a:rPr lang="en-US" altLang="en-US" sz="1200">
                <a:latin typeface="Calibri" panose="020F0502020204030204" pitchFamily="34" charset="0"/>
              </a:rPr>
              <a:pPr eaLnBrk="1" hangingPunct="1"/>
              <a:t>49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83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244A4E9C-1507-4BEF-B0B2-29083DEFB499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/>
              <a:t>60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0659" name="Text Box 1"/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70660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61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</a:pPr>
            <a:fld id="{38066D01-99DC-4A1F-A281-D3E82F114716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</a:pPr>
              <a:t>60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59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D467BC65-96C0-4684-88CC-072DA19CF7B1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/>
              <a:t>2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9460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9461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</a:pPr>
            <a:fld id="{95F1121A-C566-4B27-9ADB-DD2B526C818D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</a:pPr>
              <a:t>2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96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EFEF70B5-9B54-4162-9E1E-E8B6730BFE6A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/>
              <a:t>3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1508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509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</a:pPr>
            <a:fld id="{4D77A418-B6AC-4171-B34E-1D827CDC2B22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</a:pPr>
              <a:t>3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34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171A33D2-2770-44F4-B56B-5288D803642E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/>
              <a:t>4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3556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7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</a:pPr>
            <a:fld id="{10B76F7E-5346-4674-8DA8-320100A60994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</a:pPr>
              <a:t>4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776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95804706-0473-4184-8368-49B39A665B0E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/>
              <a:t>5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5604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5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</a:pPr>
            <a:fld id="{805CBC36-A847-4B1F-A9C0-8BFE3181FBB4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</a:pPr>
              <a:t>5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84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05E354D9-25C2-43EC-A4EF-245D6FA75ED6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/>
              <a:t>14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35844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</a:pPr>
            <a:fld id="{951B5B33-8576-435A-BFD7-F8C1E6992841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</a:pPr>
              <a:t>14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52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E0CD9915-B475-4248-9B13-164B649F6A87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/>
              <a:t>23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3012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3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</a:pPr>
            <a:fld id="{6A54BC01-6A70-4890-8060-872570B814F8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</a:pPr>
              <a:t>23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71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CAD230CA-7EEE-498A-859A-63FBBB77B49A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/>
              <a:t>28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8132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8133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</a:pPr>
            <a:fld id="{61DC9794-5E45-45FC-BAB9-3B51D5D887AE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</a:pPr>
              <a:t>28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30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9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fld id="{CD89C961-9FDE-435B-B02D-90AAE21F8C17}" type="slidenum">
              <a:rPr lang="en-US" altLang="en-US" sz="1200">
                <a:solidFill>
                  <a:srgbClr val="FFFFFF"/>
                </a:solidFill>
                <a:latin typeface="Calibri" panose="020F0502020204030204" pitchFamily="34" charset="0"/>
              </a:rPr>
              <a:pPr/>
              <a:t>41</a:t>
            </a:fld>
            <a:endParaRPr lang="en-US" altLang="en-US" sz="12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2467" name="Text Box 1"/>
          <p:cNvSpPr txBox="1">
            <a:spLocks noChangeArrowheads="1"/>
          </p:cNvSpPr>
          <p:nvPr/>
        </p:nvSpPr>
        <p:spPr bwMode="auto">
          <a:xfrm>
            <a:off x="1004888" y="695325"/>
            <a:ext cx="4841875" cy="34242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80165" tIns="40083" rIns="80165" bIns="40083" anchor="ctr"/>
          <a:lstStyle>
            <a:lvl1pPr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6000"/>
              </a:lnSpc>
              <a:buClr>
                <a:srgbClr val="000000"/>
              </a:buClr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62468" name="Text Box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1638" cy="41116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2469" name="Text Box 3"/>
          <p:cNvSpPr txBox="1">
            <a:spLocks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 defTabSz="400050"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6875" algn="l"/>
                <a:tab pos="796925" algn="l"/>
                <a:tab pos="1195388" algn="l"/>
                <a:tab pos="1595438" algn="l"/>
                <a:tab pos="1995488" algn="l"/>
                <a:tab pos="2393950" algn="l"/>
                <a:tab pos="2794000" algn="l"/>
                <a:tab pos="3194050" algn="l"/>
                <a:tab pos="3592513" algn="l"/>
                <a:tab pos="3992563" algn="l"/>
                <a:tab pos="4391025" algn="l"/>
                <a:tab pos="4791075" algn="l"/>
                <a:tab pos="5191125" algn="l"/>
                <a:tab pos="5589588" algn="l"/>
                <a:tab pos="5989638" algn="l"/>
                <a:tab pos="6388100" algn="l"/>
                <a:tab pos="6788150" algn="l"/>
                <a:tab pos="7188200" algn="l"/>
                <a:tab pos="7586663" algn="l"/>
                <a:tab pos="7986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93000"/>
              </a:lnSpc>
              <a:buClr>
                <a:srgbClr val="000000"/>
              </a:buClr>
            </a:pPr>
            <a:fld id="{E615AF57-B930-4C5E-A931-FF6782DDAE91}" type="slidenum">
              <a:rPr lang="pl-PL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>
                <a:lnSpc>
                  <a:spcPct val="93000"/>
                </a:lnSpc>
                <a:buClr>
                  <a:srgbClr val="000000"/>
                </a:buClr>
              </a:pPr>
              <a:t>41</a:t>
            </a:fld>
            <a:endParaRPr lang="pl-PL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90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B1578-422F-454A-802D-145AB339F760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81657-7AC5-4F8B-A44E-4F217E6298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233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8E6CC-80C2-4D0A-B070-0D376348CAE0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429BCA-3E61-4472-9DC3-58E425423F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225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50962-6FC5-4647-9BBC-52FEEE6DC970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F0D515-5CB3-4542-840A-014CAE36A7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0909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979C1-FF7E-4B0E-97D6-310E4A4D2F84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EE1C1-24D7-4437-AC6A-B341D3BCB8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5912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2B62E-286D-4CFB-9E58-B14C10B801AC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9ECAC-430E-4BC9-BDDE-F04D613176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53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DBD6D-B8C5-49B4-B2C4-FEDB0C4455D3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3A6F6E-3B78-47E9-AA03-6263C11C10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9286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F7DF9BF-81B3-4E86-9705-48935F9C1438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AF1AA2C-D831-4F4D-BEFE-A7E8119EF7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831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448BCB1-F0F7-4B56-844A-5C202C9B88BE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04A9EF01-E7E9-4F2D-BD93-D57B6077BA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9177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F02AFFF0-BB3F-43FB-ABAA-157A7319C7A2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F512183-CE32-4301-9127-A5B7D34B13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8054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1AB5FD97-48C4-4592-BD0F-20D5AEC6FE08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9F03B6A-A415-47C2-B88A-497E4544D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616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54DBE27-3E18-4ABB-8A49-4263C556C412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238AC5B-C7FD-4D4D-BDC8-803DEDC189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95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C16AA7-B782-4D3B-946A-52D495CF11DC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7B212-CF07-42B2-9618-7817CE5E71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8354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F13DCF20-BE18-48F8-A277-DC321122DCAB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1105AFC-6803-450D-8217-7648ADAF69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9927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0B976B51-C31D-4309-9EA4-1041A838541A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D94443E-8FE9-4621-9598-3D3C92AF87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31423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2065EC2-CBBC-4222-82C2-3CE3F4068710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2D8C3E5-34C5-435E-945A-36FD5E2E4B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563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40322FB5-7472-44F2-A256-24B0EA24E046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ABA3CD3-F25D-4501-91E9-F1D6B3BD16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9224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032606F-E7D2-4454-9012-C27EF643755A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8CFCF360-72D2-4766-87B4-4F50D06C8D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501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728F2E0-43C7-47B2-95CD-1E31ADABFCD6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1A75693-0726-476C-82DC-65D34CC90E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1196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1631477E-331E-4658-8091-FC9367EE0730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6A3FF6F-14F2-4C13-8A6B-ED585552F4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096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7273A498-793D-49D0-B7DF-B3C89AF93A2B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4FE30715-896E-40EF-A9FD-A95C8DB2D9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9340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7A3E8BEF-F9A2-41ED-839D-A3A23CEF74A9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8B073D97-1A4B-4055-9E82-FF00D262CB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033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244572EE-243F-44D2-B2F7-F67C6AE01968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BC4BBDD0-DB67-4E7A-B32F-FD7EC5D251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839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0744FC-D5F0-41BD-A4F4-684F8243F891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AC3B48-6362-4216-9B93-5EBFEE6E9A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9491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4654B366-2541-4373-9C32-0CC03EA03A39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E003F766-FB92-4058-B5B2-389EC974B8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3399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CD6085AC-01AF-474D-A0CE-8657B7833B0E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4C39EBF4-BEE4-47FD-9282-07F3C827EC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57128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D9E64C17-5B04-4A3B-A71A-89648F385ABE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EF73C182-F1D9-4905-A477-4E257AE161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9814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24CB6E99-9CCE-4B78-9A26-4DE769B1C871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BF73965B-9DBD-4598-B4F9-C8AB446C68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50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52E4E60D-B126-498E-8AA4-35D5870BB741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3C5E5FEA-8E9B-4F41-AF04-1C5C183498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30620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29F22CA1-B0FA-431F-BB24-40094DD27BDF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A0165A9D-579A-4184-A456-8C0879CF61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1750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A1E531C9-AFEE-4308-BC29-AA0428E766E8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A7817009-DAE9-44B9-8085-F8B841D298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27212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4B5E1D2-7838-5B4E-B853-BD0A5C18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DBBE9-E96A-3D46-81C9-3DC8CA674C00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0143D5D-3C9C-1B42-8661-42BF09CE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0179385-1A94-FB44-98AF-5C70AEC5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4D97E7-D7C9-4146-A4B9-E7EDFB8EEB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12206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935C1-8E13-0C43-9C06-7F9436CE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6C9A08-41A8-2849-8651-3846D96B9861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D14E7-5A73-DF4B-8F27-251AD511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7AC44-0F35-594E-8959-1D0CD555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220D4-27C6-8D4D-921C-017C53E0A1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77484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36365-A25E-6048-80C6-62F97C90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7065F-8268-ED45-9AA4-B6E57D6C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E6D0F-F5F1-764E-9913-8B9E3D20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6E4FD37-67E5-754B-BD04-B14D47516471}" type="slidenum">
              <a:rPr lang="pl-PL" altLang="en-US"/>
              <a:pPr/>
              <a:t>‹#›</a:t>
            </a:fld>
            <a:endParaRPr lang="pl-PL" altLang="en-US"/>
          </a:p>
        </p:txBody>
      </p:sp>
    </p:spTree>
    <p:extLst>
      <p:ext uri="{BB962C8B-B14F-4D97-AF65-F5344CB8AC3E}">
        <p14:creationId xmlns:p14="http://schemas.microsoft.com/office/powerpoint/2010/main" val="1586528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F2AE40-2DD7-4B25-8F5C-48102258E6BA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E87BB-82F2-4F60-B5FC-AC577E842D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7032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0746C96-0C04-6E48-ADF9-6FAD1BD7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5E1C00-E6EE-C943-A10E-FAC6E444B130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E5F293E-DB5B-7041-B6E5-27A9A0D0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57E211-A1D6-874C-A395-07FD2491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924BF5-C182-2347-9790-07082930A7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5046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8CE60-BB1A-4ED1-B08E-E6282E62F3F4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6A1F3-7C56-4AA7-A4B1-EBC0B6B6E8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63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93425-9D2B-497A-839C-FBA22D783ADA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9CFB0-5BCF-443C-AF5A-40F1A87633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111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DFC046-BC3F-4A33-842E-E21CCF1566B8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AFAF7-0EDB-49FB-9676-7CA43EA0E0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980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FF4A4B-78FD-4C4E-9047-97E74B771D39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B3B0F3-07B0-4C10-B658-3DB82549A9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319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D512D-0CA0-43ED-AA23-BC4C6C7D74D6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6313E-A9B7-4B5E-BBE7-06000F4320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618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92208DF-2428-4399-8EFC-1E4AFD97B796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FC7FC60-8163-4CDC-B3BE-7006632EA9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FDE96B0-1375-4DF0-8C05-839D985A7B16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493DE70-CD7E-4446-9889-56D9EBB65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866E6E3-F5A8-499B-AFD9-796454D4F9A5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881FE72-94CC-442C-8C9A-893FC1D626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945FB0DC-7125-4883-A043-81A542B1966D}" type="datetime1">
              <a:rPr lang="en-US" altLang="en-US"/>
              <a:pPr/>
              <a:t>2/12/19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860EEB3-86B0-4C15-A7CE-6EDFF8BD84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70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853D188-B118-E249-9BA5-916AC54347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8FB2DE-7C0E-4A40-93CB-65476E03EF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F8229-52F7-D945-8F66-1A844202D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AC9C503-F0D9-F448-B5E0-32CAA3824038}" type="datetime1">
              <a:rPr lang="en-US" altLang="en-US"/>
              <a:pPr>
                <a:defRPr/>
              </a:pPr>
              <a:t>2/12/19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E405-CF0D-E34A-88A1-CF7B23EE3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727FE-1593-864D-92EB-742F0829F7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215FD89-0629-C84D-8A53-4CF70EFA32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49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313" y="-350838"/>
            <a:ext cx="10080626" cy="755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621260" y="533400"/>
            <a:ext cx="7987207" cy="501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9640" tIns="46800" rIns="8964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54025" algn="l"/>
                <a:tab pos="909638" algn="l"/>
                <a:tab pos="1365250" algn="l"/>
                <a:tab pos="1820863" algn="l"/>
                <a:tab pos="2276475" algn="l"/>
                <a:tab pos="2732088" algn="l"/>
                <a:tab pos="3187700" algn="l"/>
                <a:tab pos="3643313" algn="l"/>
                <a:tab pos="4098925" algn="l"/>
                <a:tab pos="4554538" algn="l"/>
                <a:tab pos="5010150" algn="l"/>
                <a:tab pos="5465763" algn="l"/>
                <a:tab pos="5921375" algn="l"/>
                <a:tab pos="6376988" algn="l"/>
                <a:tab pos="6832600" algn="l"/>
                <a:tab pos="7288213" algn="l"/>
                <a:tab pos="7743825" algn="l"/>
                <a:tab pos="8199438" algn="l"/>
                <a:tab pos="8655050" algn="l"/>
                <a:tab pos="9110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ECE 448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3 – Part 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4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FPGA Design Flow Based 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Xilinx Vivado and Vivado Simulator.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Seven-Segment Displays,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Buttons, and Switches.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 txBox="1">
            <a:spLocks/>
          </p:cNvSpPr>
          <p:nvPr/>
        </p:nvSpPr>
        <p:spPr bwMode="auto">
          <a:xfrm>
            <a:off x="457200" y="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/>
              <a:t>Multiplexing Digits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3BE383-D0EA-964D-94A1-B55764F5F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76" y="1197725"/>
            <a:ext cx="8179724" cy="4560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28600" y="-127000"/>
            <a:ext cx="8458200" cy="1041400"/>
          </a:xfrm>
        </p:spPr>
        <p:txBody>
          <a:bodyPr/>
          <a:lstStyle/>
          <a:p>
            <a:r>
              <a:rPr lang="en-US" altLang="en-US" sz="3200">
                <a:latin typeface="Arial" panose="020B0604020202020204" pitchFamily="34" charset="0"/>
              </a:rPr>
              <a:t>Time-Multiplexed Seven Segment Display</a:t>
            </a:r>
          </a:p>
        </p:txBody>
      </p:sp>
      <p:pic>
        <p:nvPicPr>
          <p:cNvPr id="3174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19200"/>
            <a:ext cx="5773738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9535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3429000"/>
            <a:ext cx="46482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32772" name="TextBox 2"/>
          <p:cNvSpPr txBox="1">
            <a:spLocks noChangeArrowheads="1"/>
          </p:cNvSpPr>
          <p:nvPr/>
        </p:nvSpPr>
        <p:spPr bwMode="auto">
          <a:xfrm>
            <a:off x="2133600" y="4343400"/>
            <a:ext cx="2214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COUNTER UP</a:t>
            </a:r>
          </a:p>
        </p:txBody>
      </p:sp>
      <p:sp>
        <p:nvSpPr>
          <p:cNvPr id="7" name="Rectangle 6"/>
          <p:cNvSpPr/>
          <p:nvPr/>
        </p:nvSpPr>
        <p:spPr>
          <a:xfrm>
            <a:off x="6400800" y="3810000"/>
            <a:ext cx="152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32774" name="TextBox 3"/>
          <p:cNvSpPr txBox="1">
            <a:spLocks noChangeArrowheads="1"/>
          </p:cNvSpPr>
          <p:nvPr/>
        </p:nvSpPr>
        <p:spPr bwMode="auto">
          <a:xfrm>
            <a:off x="6400800" y="3581400"/>
            <a:ext cx="1587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q(k-1..k-2)</a:t>
            </a:r>
          </a:p>
        </p:txBody>
      </p:sp>
      <p:sp>
        <p:nvSpPr>
          <p:cNvPr id="32775" name="TextBox 10"/>
          <p:cNvSpPr txBox="1">
            <a:spLocks noChangeArrowheads="1"/>
          </p:cNvSpPr>
          <p:nvPr/>
        </p:nvSpPr>
        <p:spPr bwMode="auto">
          <a:xfrm>
            <a:off x="8518525" y="4953000"/>
            <a:ext cx="5277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an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24800" y="1828800"/>
            <a:ext cx="1219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32777" name="TextBox 10"/>
          <p:cNvSpPr txBox="1">
            <a:spLocks noChangeArrowheads="1"/>
          </p:cNvSpPr>
          <p:nvPr/>
        </p:nvSpPr>
        <p:spPr bwMode="auto">
          <a:xfrm>
            <a:off x="7616825" y="1600200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Arial" panose="020B0604020202020204" pitchFamily="34" charset="0"/>
              </a:rPr>
              <a:t>seg</a:t>
            </a:r>
            <a:r>
              <a:rPr lang="en-US" altLang="en-US" sz="2400" dirty="0">
                <a:latin typeface="Arial" panose="020B0604020202020204" pitchFamily="34" charset="0"/>
              </a:rPr>
              <a:t>(6..0)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334000"/>
            <a:ext cx="762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800600"/>
            <a:ext cx="762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32780" name="TextBox 3"/>
          <p:cNvSpPr txBox="1">
            <a:spLocks noChangeArrowheads="1"/>
          </p:cNvSpPr>
          <p:nvPr/>
        </p:nvSpPr>
        <p:spPr bwMode="auto">
          <a:xfrm>
            <a:off x="17463" y="5334000"/>
            <a:ext cx="53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rst</a:t>
            </a:r>
          </a:p>
        </p:txBody>
      </p:sp>
      <p:sp>
        <p:nvSpPr>
          <p:cNvPr id="32781" name="TextBox 3"/>
          <p:cNvSpPr txBox="1">
            <a:spLocks noChangeArrowheads="1"/>
          </p:cNvSpPr>
          <p:nvPr/>
        </p:nvSpPr>
        <p:spPr bwMode="auto">
          <a:xfrm>
            <a:off x="17463" y="4800600"/>
            <a:ext cx="560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clk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96200" y="5257800"/>
            <a:ext cx="6096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2783" name="TextBox 4"/>
          <p:cNvSpPr txBox="1">
            <a:spLocks noChangeArrowheads="1"/>
          </p:cNvSpPr>
          <p:nvPr/>
        </p:nvSpPr>
        <p:spPr bwMode="auto">
          <a:xfrm>
            <a:off x="7729538" y="5249863"/>
            <a:ext cx="531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OC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305800" y="5453063"/>
            <a:ext cx="6778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467600" y="2166938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33400" y="5138738"/>
            <a:ext cx="3889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25463" y="5595938"/>
            <a:ext cx="3889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79463" y="1295400"/>
            <a:ext cx="7678737" cy="48006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789" name="TextBox 106"/>
          <p:cNvSpPr txBox="1">
            <a:spLocks noChangeArrowheads="1"/>
          </p:cNvSpPr>
          <p:nvPr/>
        </p:nvSpPr>
        <p:spPr bwMode="auto">
          <a:xfrm>
            <a:off x="3352800" y="228600"/>
            <a:ext cx="2806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Arial" panose="020B0604020202020204" pitchFamily="34" charset="0"/>
              </a:rPr>
              <a:t>SSD_DRIVER</a:t>
            </a:r>
          </a:p>
        </p:txBody>
      </p:sp>
      <p:sp>
        <p:nvSpPr>
          <p:cNvPr id="32790" name="TextBox 33"/>
          <p:cNvSpPr txBox="1">
            <a:spLocks noChangeArrowheads="1"/>
          </p:cNvSpPr>
          <p:nvPr/>
        </p:nvSpPr>
        <p:spPr bwMode="auto">
          <a:xfrm>
            <a:off x="5715000" y="6324600"/>
            <a:ext cx="2759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OC – One</a:t>
            </a:r>
            <a:r>
              <a:rPr lang="ja-JP" altLang="en-US" sz="1800">
                <a:latin typeface="Arial" panose="020B0604020202020204" pitchFamily="34" charset="0"/>
              </a:rPr>
              <a:t>’</a:t>
            </a:r>
            <a:r>
              <a:rPr lang="en-US" altLang="ja-JP" sz="1800">
                <a:latin typeface="Arial" panose="020B0604020202020204" pitchFamily="34" charset="0"/>
              </a:rPr>
              <a:t>s Complement</a:t>
            </a: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457200" y="25400"/>
            <a:ext cx="8229600" cy="1143000"/>
          </a:xfrm>
        </p:spPr>
        <p:txBody>
          <a:bodyPr/>
          <a:lstStyle/>
          <a:p>
            <a:r>
              <a:rPr lang="en-US" altLang="en-US"/>
              <a:t>Size of the counter</a:t>
            </a:r>
          </a:p>
        </p:txBody>
      </p:sp>
      <p:sp>
        <p:nvSpPr>
          <p:cNvPr id="33795" name="TextBox 2"/>
          <p:cNvSpPr txBox="1">
            <a:spLocks noChangeArrowheads="1"/>
          </p:cNvSpPr>
          <p:nvPr/>
        </p:nvSpPr>
        <p:spPr bwMode="auto">
          <a:xfrm>
            <a:off x="2541588" y="1981200"/>
            <a:ext cx="4271962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1 ms  ≤  2</a:t>
            </a:r>
            <a:r>
              <a:rPr lang="en-US" altLang="en-US" sz="2800" baseline="30000">
                <a:latin typeface="Arial" panose="020B0604020202020204" pitchFamily="34" charset="0"/>
              </a:rPr>
              <a:t>k</a:t>
            </a:r>
            <a:r>
              <a:rPr lang="en-US" altLang="en-US" sz="2800">
                <a:latin typeface="Arial" panose="020B0604020202020204" pitchFamily="34" charset="0"/>
              </a:rPr>
              <a:t> * T</a:t>
            </a:r>
            <a:r>
              <a:rPr lang="en-US" altLang="en-US" sz="2800" baseline="-25000">
                <a:latin typeface="Arial" panose="020B0604020202020204" pitchFamily="34" charset="0"/>
              </a:rPr>
              <a:t>CLK</a:t>
            </a:r>
            <a:r>
              <a:rPr lang="en-US" altLang="en-US" sz="2800">
                <a:latin typeface="Arial" panose="020B0604020202020204" pitchFamily="34" charset="0"/>
              </a:rPr>
              <a:t> ≤ 16 ms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f</a:t>
            </a:r>
            <a:r>
              <a:rPr lang="en-US" altLang="en-US" sz="2800" baseline="-25000">
                <a:latin typeface="Arial" panose="020B0604020202020204" pitchFamily="34" charset="0"/>
              </a:rPr>
              <a:t>CLK</a:t>
            </a:r>
            <a:r>
              <a:rPr lang="en-US" altLang="en-US" sz="2800">
                <a:latin typeface="Arial" panose="020B0604020202020204" pitchFamily="34" charset="0"/>
              </a:rPr>
              <a:t> = 100 MHz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80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k = 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0" y="21336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pl-PL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pl-PL" altLang="en-US" sz="3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0" y="347345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Xilinx Design Constraints (XDC)</a:t>
            </a:r>
            <a:endParaRPr lang="pl-PL" altLang="en-US" sz="3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Xilinx Design Constraints (XDC)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File contains various constraints for Xilinx</a:t>
            </a:r>
          </a:p>
          <a:p>
            <a:pPr lvl="1"/>
            <a:r>
              <a:rPr lang="en-US" altLang="en-US" dirty="0"/>
              <a:t>Clock Period</a:t>
            </a:r>
          </a:p>
          <a:p>
            <a:pPr lvl="1"/>
            <a:r>
              <a:rPr lang="en-US" altLang="en-US" dirty="0"/>
              <a:t>Circuit Locations</a:t>
            </a:r>
          </a:p>
          <a:p>
            <a:pPr lvl="1"/>
            <a:r>
              <a:rPr lang="en-US" altLang="en-US" i="1" dirty="0"/>
              <a:t>Pin Locations</a:t>
            </a:r>
          </a:p>
          <a:p>
            <a:r>
              <a:rPr lang="en-US" altLang="en-US" dirty="0"/>
              <a:t>Every pin in the top-level unit needs to have </a:t>
            </a:r>
            <a:br>
              <a:rPr lang="en-US" altLang="en-US" dirty="0"/>
            </a:br>
            <a:r>
              <a:rPr lang="en-US" altLang="en-US" dirty="0"/>
              <a:t>a pin in the XDC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178378"/>
            <a:ext cx="23936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b="1" dirty="0"/>
              <a:t>B</a:t>
            </a:r>
            <a:r>
              <a:rPr lang="pl-PL" altLang="en-US" sz="3200" b="1" dirty="0" err="1"/>
              <a:t>asys</a:t>
            </a:r>
            <a:r>
              <a:rPr lang="en-US" altLang="en-US" sz="3200" b="1" dirty="0"/>
              <a:t> 3</a:t>
            </a:r>
            <a:endParaRPr lang="pl-PL" altLang="en-US" sz="3200" b="1" dirty="0"/>
          </a:p>
          <a:p>
            <a:r>
              <a:rPr lang="pl-PL" sz="3200" b="1" dirty="0"/>
              <a:t>General </a:t>
            </a:r>
          </a:p>
          <a:p>
            <a:r>
              <a:rPr lang="pl-PL" sz="3200" b="1" dirty="0"/>
              <a:t>I/O Devices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97E14-83AA-CD4E-AA3D-B7BEF3DA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76200"/>
            <a:ext cx="4800600" cy="66685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071801"/>
          </a:xfrm>
        </p:spPr>
        <p:txBody>
          <a:bodyPr/>
          <a:lstStyle/>
          <a:p>
            <a:r>
              <a:rPr lang="en-US" altLang="en-US" sz="3600" dirty="0"/>
              <a:t>BASYS 3 XDC – Seven Segment Display</a:t>
            </a:r>
          </a:p>
        </p:txBody>
      </p:sp>
      <p:sp>
        <p:nvSpPr>
          <p:cNvPr id="38915" name="TextBox 6"/>
          <p:cNvSpPr txBox="1">
            <a:spLocks noChangeArrowheads="1"/>
          </p:cNvSpPr>
          <p:nvPr/>
        </p:nvSpPr>
        <p:spPr bwMode="auto">
          <a:xfrm>
            <a:off x="152400" y="1071801"/>
            <a:ext cx="8047781" cy="578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#7 segment display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W7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[0]}]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[0]}]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W6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U8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[2]}]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[2]}]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V8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[3]}]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[3]}]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U5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[4]}]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[4]}]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V5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[5]}]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[5]}]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U7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[6]}]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seg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[6]}]</a:t>
            </a:r>
            <a:endParaRPr lang="en-US" altLang="en-US" sz="2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3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altLang="en-US" sz="3600" dirty="0"/>
              <a:t>BASYS 3 XDC – Seven Segment Display</a:t>
            </a:r>
          </a:p>
        </p:txBody>
      </p:sp>
      <p:sp>
        <p:nvSpPr>
          <p:cNvPr id="38915" name="TextBox 6"/>
          <p:cNvSpPr txBox="1">
            <a:spLocks noChangeArrowheads="1"/>
          </p:cNvSpPr>
          <p:nvPr/>
        </p:nvSpPr>
        <p:spPr bwMode="auto">
          <a:xfrm>
            <a:off x="152400" y="1371600"/>
            <a:ext cx="791954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#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V7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dp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#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dp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U2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{an[0]}]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{an[0]}]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U4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{an[1]}]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{an[1]}]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V4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{an[2]}]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{an[2]}]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W4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{an[3]}]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{an[3]}]</a:t>
            </a:r>
            <a:endParaRPr lang="en-US" altLang="en-US" sz="2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68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3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altLang="en-US" sz="3600" dirty="0"/>
              <a:t>BASYS 3 XDC - LEDs</a:t>
            </a:r>
          </a:p>
        </p:txBody>
      </p:sp>
      <p:sp>
        <p:nvSpPr>
          <p:cNvPr id="39939" name="TextBox 6"/>
          <p:cNvSpPr txBox="1">
            <a:spLocks noChangeArrowheads="1"/>
          </p:cNvSpPr>
          <p:nvPr/>
        </p:nvSpPr>
        <p:spPr bwMode="auto">
          <a:xfrm>
            <a:off x="152400" y="1143000"/>
            <a:ext cx="7293407" cy="549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# LEDs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U16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{led[0]}]	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{led[0]}]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E19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U19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{led[2]}]	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{led[2]}]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V19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{led[3]}]	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{led[3]}]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W18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{led[4]}]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{led[4]}]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U15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{led[5]}]	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{led[5]}]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152400" y="1066800"/>
            <a:ext cx="89154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Clr>
                <a:srgbClr val="000000"/>
              </a:buClr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Testing of FPGA boards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Seven Segment Displays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3: User Constraints File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4: Buttons and Switches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5: Introduction to FPGA Design Flow based on Xilinx Vivado and Vivado Simulator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6: Introduction to Lab 3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7: Class Exercise</a:t>
            </a:r>
          </a:p>
          <a:p>
            <a:pPr eaLnBrk="1" hangingPunct="1">
              <a:spcBef>
                <a:spcPts val="800"/>
              </a:spcBef>
              <a:buClr>
                <a:srgbClr val="000000"/>
              </a:buClr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8: Demo Lab Assignment 2</a:t>
            </a: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2743200" y="228600"/>
            <a:ext cx="3729038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Arial" panose="020B0604020202020204" pitchFamily="34" charset="0"/>
              </a:rPr>
              <a:t>Agenda for today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3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altLang="en-US" sz="3600" dirty="0"/>
              <a:t>BASYS 3 XDC - LEDs</a:t>
            </a:r>
          </a:p>
        </p:txBody>
      </p:sp>
      <p:sp>
        <p:nvSpPr>
          <p:cNvPr id="39939" name="TextBox 6"/>
          <p:cNvSpPr txBox="1">
            <a:spLocks noChangeArrowheads="1"/>
          </p:cNvSpPr>
          <p:nvPr/>
        </p:nvSpPr>
        <p:spPr bwMode="auto">
          <a:xfrm>
            <a:off x="152400" y="914400"/>
            <a:ext cx="7421647" cy="632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U14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{led[6]}]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{led[6]}]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V14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{led[7]}]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{led[7]}]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V13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{led[8]}]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{led[8]}]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V3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{led[9]}]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{led[9]}]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W3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{led[10]}]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{led[10]}]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U3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{led[11]}]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{led[11]}]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P3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{led[12]}]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{led[12]}]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299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3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altLang="en-US" sz="3600" dirty="0"/>
              <a:t>BASYS 3 XDC - LEDs</a:t>
            </a:r>
          </a:p>
        </p:txBody>
      </p:sp>
      <p:sp>
        <p:nvSpPr>
          <p:cNvPr id="39939" name="TextBox 6"/>
          <p:cNvSpPr txBox="1">
            <a:spLocks noChangeArrowheads="1"/>
          </p:cNvSpPr>
          <p:nvPr/>
        </p:nvSpPr>
        <p:spPr bwMode="auto">
          <a:xfrm>
            <a:off x="152400" y="1066800"/>
            <a:ext cx="7421647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N3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{led[13]}]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{led[13]}]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P1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{led[14]}]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{led[14]}]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L1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{led[15]}]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{led[15]}]</a:t>
            </a:r>
          </a:p>
        </p:txBody>
      </p:sp>
    </p:spTree>
    <p:extLst>
      <p:ext uri="{BB962C8B-B14F-4D97-AF65-F5344CB8AC3E}">
        <p14:creationId xmlns:p14="http://schemas.microsoft.com/office/powerpoint/2010/main" val="238779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6"/>
          <p:cNvSpPr txBox="1">
            <a:spLocks noChangeArrowheads="1"/>
          </p:cNvSpPr>
          <p:nvPr/>
        </p:nvSpPr>
        <p:spPr bwMode="auto">
          <a:xfrm>
            <a:off x="228600" y="1600200"/>
            <a:ext cx="9601200" cy="25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# Clock signal</a:t>
            </a:r>
            <a:endParaRPr lang="pl-PL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PACKAGE_PIN W5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clk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]			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pl-PL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clk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create_clock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-add -name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sys_clk_pin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-period 10.00 -waveform {0 5} [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800" dirty="0" err="1">
                <a:solidFill>
                  <a:srgbClr val="000000"/>
                </a:solidFill>
                <a:latin typeface="Arial" panose="020B0604020202020204" pitchFamily="34" charset="0"/>
              </a:rPr>
              <a:t>clk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]</a:t>
            </a:r>
            <a:endParaRPr lang="en-US" alt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en-US" alt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3" name="Title 3"/>
          <p:cNvSpPr>
            <a:spLocks noGrp="1"/>
          </p:cNvSpPr>
          <p:nvPr>
            <p:ph type="title"/>
          </p:nvPr>
        </p:nvSpPr>
        <p:spPr>
          <a:xfrm>
            <a:off x="533400" y="38100"/>
            <a:ext cx="8229600" cy="1143000"/>
          </a:xfrm>
        </p:spPr>
        <p:txBody>
          <a:bodyPr/>
          <a:lstStyle/>
          <a:p>
            <a:r>
              <a:rPr lang="en-US" altLang="en-US" sz="3600" dirty="0"/>
              <a:t>BASYS 3 XDC CLOCK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/>
          <p:cNvSpPr txBox="1">
            <a:spLocks noChangeArrowheads="1"/>
          </p:cNvSpPr>
          <p:nvPr/>
        </p:nvSpPr>
        <p:spPr bwMode="auto">
          <a:xfrm>
            <a:off x="0" y="19446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pl-PL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pl-PL" altLang="en-US" sz="3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987" name="Text Box 2"/>
          <p:cNvSpPr txBox="1">
            <a:spLocks noChangeArrowheads="1"/>
          </p:cNvSpPr>
          <p:nvPr/>
        </p:nvSpPr>
        <p:spPr bwMode="auto">
          <a:xfrm>
            <a:off x="0" y="31638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Switches and Buttons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F85EB1-794C-438D-8C1E-B61A58191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743200"/>
            <a:ext cx="6617613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52400"/>
            <a:ext cx="3054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 err="1"/>
              <a:t>Basys</a:t>
            </a:r>
            <a:r>
              <a:rPr lang="en-US" sz="3200" b="1" dirty="0"/>
              <a:t> 3</a:t>
            </a:r>
            <a:endParaRPr lang="pl-PL" sz="3200" b="1" dirty="0"/>
          </a:p>
          <a:p>
            <a:r>
              <a:rPr lang="pl-PL" sz="3200" b="1" dirty="0" err="1"/>
              <a:t>Slide</a:t>
            </a:r>
            <a:r>
              <a:rPr lang="pl-PL" sz="3200" b="1" dirty="0"/>
              <a:t> </a:t>
            </a:r>
            <a:r>
              <a:rPr lang="pl-PL" sz="3200" b="1" dirty="0" err="1"/>
              <a:t>Switches</a:t>
            </a:r>
            <a:endParaRPr lang="en-US" sz="32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7C29D-9C51-4FE1-867E-A6F58AC3E15B}"/>
              </a:ext>
            </a:extLst>
          </p:cNvPr>
          <p:cNvSpPr/>
          <p:nvPr/>
        </p:nvSpPr>
        <p:spPr>
          <a:xfrm>
            <a:off x="4424472" y="76200"/>
            <a:ext cx="2590800" cy="52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4B519-D585-3B40-9D4C-45A36E126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53785"/>
            <a:ext cx="2971800" cy="64724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r>
              <a:rPr lang="en-US" altLang="en-US" dirty="0"/>
              <a:t>BASYS 3 XDC – Switches</a:t>
            </a:r>
          </a:p>
        </p:txBody>
      </p:sp>
      <p:sp>
        <p:nvSpPr>
          <p:cNvPr id="46083" name="TextBox 6"/>
          <p:cNvSpPr txBox="1">
            <a:spLocks noChangeArrowheads="1"/>
          </p:cNvSpPr>
          <p:nvPr/>
        </p:nvSpPr>
        <p:spPr bwMode="auto">
          <a:xfrm>
            <a:off x="304800" y="851325"/>
            <a:ext cx="9144000" cy="601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# Switches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V17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[0]}] 	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[0]}]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V16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W16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[2]}]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[2]}]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W17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[3]}]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[3]}]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W15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[4]}]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[4]}]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V15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[5]}]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[5]}]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W14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[6]}]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[6]}]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W13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[7]}]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[7]}]	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3"/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762000"/>
          </a:xfrm>
        </p:spPr>
        <p:txBody>
          <a:bodyPr/>
          <a:lstStyle/>
          <a:p>
            <a:r>
              <a:rPr lang="en-US" altLang="en-US" dirty="0"/>
              <a:t>BASYS 3 XDC – Switches (2)</a:t>
            </a:r>
          </a:p>
        </p:txBody>
      </p:sp>
      <p:sp>
        <p:nvSpPr>
          <p:cNvPr id="46083" name="TextBox 6"/>
          <p:cNvSpPr txBox="1">
            <a:spLocks noChangeArrowheads="1"/>
          </p:cNvSpPr>
          <p:nvPr/>
        </p:nvSpPr>
        <p:spPr bwMode="auto">
          <a:xfrm>
            <a:off x="304800" y="914400"/>
            <a:ext cx="91440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V2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[8]}]		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[8]}]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T3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[9]}]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[9]}]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T2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[10]}]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[10]}]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R3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[11]}]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[11]}]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W2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[12]}]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[12]}]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U1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[13]}]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[13]}]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T1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[14]}]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[14]}]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PACKAGE_PIN R2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[15]}]				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set_property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IOSTANDARD LVCMOS33 [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get_ports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  <a:r>
              <a:rPr lang="en-US" altLang="en-US" sz="2000" dirty="0" err="1">
                <a:solidFill>
                  <a:srgbClr val="000000"/>
                </a:solidFill>
                <a:latin typeface="Arial" panose="020B0604020202020204" pitchFamily="34" charset="0"/>
              </a:rPr>
              <a:t>sw</a:t>
            </a:r>
            <a:r>
              <a:rPr lang="en-US" altLang="en-US" sz="2000" dirty="0">
                <a:solidFill>
                  <a:srgbClr val="000000"/>
                </a:solidFill>
                <a:latin typeface="Arial" panose="020B0604020202020204" pitchFamily="34" charset="0"/>
              </a:rPr>
              <a:t>[15]}] 	</a:t>
            </a:r>
          </a:p>
        </p:txBody>
      </p:sp>
    </p:spTree>
    <p:extLst>
      <p:ext uri="{BB962C8B-B14F-4D97-AF65-F5344CB8AC3E}">
        <p14:creationId xmlns:p14="http://schemas.microsoft.com/office/powerpoint/2010/main" val="1060192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0" y="1066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Buttons</a:t>
            </a:r>
            <a:endParaRPr lang="pl-PL" altLang="en-US" sz="3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23872C-7D64-4193-864D-DD6D36351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75" y="2209800"/>
            <a:ext cx="3221050" cy="2971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06"/>
          <p:cNvSpPr txBox="1">
            <a:spLocks noChangeArrowheads="1"/>
          </p:cNvSpPr>
          <p:nvPr/>
        </p:nvSpPr>
        <p:spPr bwMode="auto">
          <a:xfrm>
            <a:off x="762000" y="152400"/>
            <a:ext cx="7600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Connection of Buttons to FPGA Pins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78E3C-A601-4013-B8D5-343A00F4E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0" y="1600200"/>
            <a:ext cx="2857870" cy="26367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02BF8A-5715-4D37-B3B6-C832B81F9267}"/>
              </a:ext>
            </a:extLst>
          </p:cNvPr>
          <p:cNvSpPr/>
          <p:nvPr/>
        </p:nvSpPr>
        <p:spPr>
          <a:xfrm>
            <a:off x="4724400" y="4343400"/>
            <a:ext cx="1371600" cy="52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D28E50-52AE-4FFB-A391-B2C50678E38B}"/>
              </a:ext>
            </a:extLst>
          </p:cNvPr>
          <p:cNvSpPr/>
          <p:nvPr/>
        </p:nvSpPr>
        <p:spPr>
          <a:xfrm>
            <a:off x="7467600" y="4236923"/>
            <a:ext cx="1371600" cy="52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F13C-8366-374D-81E8-A47A6531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371600"/>
            <a:ext cx="4870704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-38100" y="19050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pl-PL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pl-PL" altLang="en-US" sz="3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-38100" y="2895600"/>
            <a:ext cx="9144000" cy="64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of FPGA Boards</a:t>
            </a:r>
            <a:endParaRPr lang="pl-PL" altLang="en-US" sz="3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06"/>
          <p:cNvSpPr txBox="1">
            <a:spLocks noChangeArrowheads="1"/>
          </p:cNvSpPr>
          <p:nvPr/>
        </p:nvSpPr>
        <p:spPr bwMode="auto">
          <a:xfrm>
            <a:off x="2438400" y="0"/>
            <a:ext cx="421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Debouncing Buttons</a:t>
            </a:r>
          </a:p>
        </p:txBody>
      </p:sp>
      <p:sp>
        <p:nvSpPr>
          <p:cNvPr id="50179" name="TextBox 106"/>
          <p:cNvSpPr txBox="1">
            <a:spLocks noChangeArrowheads="1"/>
          </p:cNvSpPr>
          <p:nvPr/>
        </p:nvSpPr>
        <p:spPr bwMode="auto">
          <a:xfrm>
            <a:off x="1524000" y="4876800"/>
            <a:ext cx="6275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Bouncing period typically smaller than 10 ms</a:t>
            </a:r>
          </a:p>
        </p:txBody>
      </p:sp>
      <p:sp>
        <p:nvSpPr>
          <p:cNvPr id="50180" name="Text Box 5"/>
          <p:cNvSpPr txBox="1">
            <a:spLocks noChangeArrowheads="1"/>
          </p:cNvSpPr>
          <p:nvPr/>
        </p:nvSpPr>
        <p:spPr bwMode="auto">
          <a:xfrm>
            <a:off x="2971800" y="2100263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l-PL" altLang="en-US" sz="2400">
              <a:latin typeface="Arial" panose="020B0604020202020204" pitchFamily="34" charset="0"/>
            </a:endParaRPr>
          </a:p>
        </p:txBody>
      </p:sp>
      <p:sp>
        <p:nvSpPr>
          <p:cNvPr id="50181" name="Line 7"/>
          <p:cNvSpPr>
            <a:spLocks noChangeShapeType="1"/>
          </p:cNvSpPr>
          <p:nvPr/>
        </p:nvSpPr>
        <p:spPr bwMode="auto">
          <a:xfrm flipV="1">
            <a:off x="0" y="4114800"/>
            <a:ext cx="1250950" cy="6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9"/>
          <p:cNvSpPr>
            <a:spLocks noChangeShapeType="1"/>
          </p:cNvSpPr>
          <p:nvPr/>
        </p:nvSpPr>
        <p:spPr bwMode="auto">
          <a:xfrm>
            <a:off x="1235075" y="2746375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10"/>
          <p:cNvSpPr>
            <a:spLocks noChangeShapeType="1"/>
          </p:cNvSpPr>
          <p:nvPr/>
        </p:nvSpPr>
        <p:spPr bwMode="auto">
          <a:xfrm>
            <a:off x="1403350" y="2738438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4" name="Line 11"/>
          <p:cNvSpPr>
            <a:spLocks noChangeShapeType="1"/>
          </p:cNvSpPr>
          <p:nvPr/>
        </p:nvSpPr>
        <p:spPr bwMode="auto">
          <a:xfrm>
            <a:off x="1571625" y="2741613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5" name="Line 16"/>
          <p:cNvSpPr>
            <a:spLocks noChangeShapeType="1"/>
          </p:cNvSpPr>
          <p:nvPr/>
        </p:nvSpPr>
        <p:spPr bwMode="auto">
          <a:xfrm>
            <a:off x="2254250" y="2744788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6" name="Line 18"/>
          <p:cNvSpPr>
            <a:spLocks noChangeShapeType="1"/>
          </p:cNvSpPr>
          <p:nvPr/>
        </p:nvSpPr>
        <p:spPr bwMode="auto">
          <a:xfrm flipV="1">
            <a:off x="2070100" y="4114800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7" name="Line 19"/>
          <p:cNvSpPr>
            <a:spLocks noChangeShapeType="1"/>
          </p:cNvSpPr>
          <p:nvPr/>
        </p:nvSpPr>
        <p:spPr bwMode="auto">
          <a:xfrm>
            <a:off x="2235200" y="2744788"/>
            <a:ext cx="47990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8" name="Line 21"/>
          <p:cNvSpPr>
            <a:spLocks noChangeShapeType="1"/>
          </p:cNvSpPr>
          <p:nvPr/>
        </p:nvSpPr>
        <p:spPr bwMode="auto">
          <a:xfrm>
            <a:off x="1744663" y="2736850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9" name="Line 22"/>
          <p:cNvSpPr>
            <a:spLocks noChangeShapeType="1"/>
          </p:cNvSpPr>
          <p:nvPr/>
        </p:nvSpPr>
        <p:spPr bwMode="auto">
          <a:xfrm>
            <a:off x="1920875" y="2746375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Line 23"/>
          <p:cNvSpPr>
            <a:spLocks noChangeShapeType="1"/>
          </p:cNvSpPr>
          <p:nvPr/>
        </p:nvSpPr>
        <p:spPr bwMode="auto">
          <a:xfrm>
            <a:off x="2087563" y="2746375"/>
            <a:ext cx="1587" cy="1368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Line 27"/>
          <p:cNvSpPr>
            <a:spLocks noChangeShapeType="1"/>
          </p:cNvSpPr>
          <p:nvPr/>
        </p:nvSpPr>
        <p:spPr bwMode="auto">
          <a:xfrm>
            <a:off x="7011988" y="2744788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2" name="Line 29"/>
          <p:cNvSpPr>
            <a:spLocks noChangeShapeType="1"/>
          </p:cNvSpPr>
          <p:nvPr/>
        </p:nvSpPr>
        <p:spPr bwMode="auto">
          <a:xfrm>
            <a:off x="6859588" y="2744788"/>
            <a:ext cx="15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3" name="Line 32"/>
          <p:cNvSpPr>
            <a:spLocks noChangeShapeType="1"/>
          </p:cNvSpPr>
          <p:nvPr/>
        </p:nvSpPr>
        <p:spPr bwMode="auto">
          <a:xfrm>
            <a:off x="8016875" y="4117975"/>
            <a:ext cx="8731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4" name="Text Box 37"/>
          <p:cNvSpPr txBox="1">
            <a:spLocks noChangeArrowheads="1"/>
          </p:cNvSpPr>
          <p:nvPr/>
        </p:nvSpPr>
        <p:spPr bwMode="auto">
          <a:xfrm>
            <a:off x="473075" y="1524000"/>
            <a:ext cx="286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key bounce, t</a:t>
            </a:r>
            <a:r>
              <a:rPr lang="en-US" altLang="en-US" sz="2400" baseline="-25000">
                <a:latin typeface="Arial" panose="020B0604020202020204" pitchFamily="34" charset="0"/>
              </a:rPr>
              <a:t>BOUNCE</a:t>
            </a:r>
          </a:p>
        </p:txBody>
      </p:sp>
      <p:sp>
        <p:nvSpPr>
          <p:cNvPr id="50195" name="Line 38"/>
          <p:cNvSpPr>
            <a:spLocks noChangeShapeType="1"/>
          </p:cNvSpPr>
          <p:nvPr/>
        </p:nvSpPr>
        <p:spPr bwMode="auto">
          <a:xfrm>
            <a:off x="1193800" y="2287588"/>
            <a:ext cx="1100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6" name="Text Box 40"/>
          <p:cNvSpPr txBox="1">
            <a:spLocks noChangeArrowheads="1"/>
          </p:cNvSpPr>
          <p:nvPr/>
        </p:nvSpPr>
        <p:spPr bwMode="auto">
          <a:xfrm>
            <a:off x="6035675" y="1524000"/>
            <a:ext cx="2867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key bounce, t</a:t>
            </a:r>
            <a:r>
              <a:rPr lang="en-US" altLang="en-US" sz="2400" baseline="-25000">
                <a:latin typeface="Arial" panose="020B0604020202020204" pitchFamily="34" charset="0"/>
              </a:rPr>
              <a:t>BOUNCE</a:t>
            </a:r>
          </a:p>
        </p:txBody>
      </p:sp>
      <p:sp>
        <p:nvSpPr>
          <p:cNvPr id="50197" name="Line 41"/>
          <p:cNvSpPr>
            <a:spLocks noChangeShapeType="1"/>
          </p:cNvSpPr>
          <p:nvPr/>
        </p:nvSpPr>
        <p:spPr bwMode="auto">
          <a:xfrm>
            <a:off x="7002463" y="2287588"/>
            <a:ext cx="1023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8" name="Line 18"/>
          <p:cNvSpPr>
            <a:spLocks noChangeShapeType="1"/>
          </p:cNvSpPr>
          <p:nvPr/>
        </p:nvSpPr>
        <p:spPr bwMode="auto">
          <a:xfrm flipV="1">
            <a:off x="1905000" y="2752725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9" name="Line 18"/>
          <p:cNvSpPr>
            <a:spLocks noChangeShapeType="1"/>
          </p:cNvSpPr>
          <p:nvPr/>
        </p:nvSpPr>
        <p:spPr bwMode="auto">
          <a:xfrm flipV="1">
            <a:off x="1724025" y="4098925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0" name="Line 18"/>
          <p:cNvSpPr>
            <a:spLocks noChangeShapeType="1"/>
          </p:cNvSpPr>
          <p:nvPr/>
        </p:nvSpPr>
        <p:spPr bwMode="auto">
          <a:xfrm flipV="1">
            <a:off x="1552575" y="2755900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1" name="Line 18"/>
          <p:cNvSpPr>
            <a:spLocks noChangeShapeType="1"/>
          </p:cNvSpPr>
          <p:nvPr/>
        </p:nvSpPr>
        <p:spPr bwMode="auto">
          <a:xfrm flipV="1">
            <a:off x="1384300" y="4095750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2" name="Line 18"/>
          <p:cNvSpPr>
            <a:spLocks noChangeShapeType="1"/>
          </p:cNvSpPr>
          <p:nvPr/>
        </p:nvSpPr>
        <p:spPr bwMode="auto">
          <a:xfrm flipV="1">
            <a:off x="1216025" y="2755900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3" name="Line 9"/>
          <p:cNvSpPr>
            <a:spLocks noChangeShapeType="1"/>
          </p:cNvSpPr>
          <p:nvPr/>
        </p:nvSpPr>
        <p:spPr bwMode="auto">
          <a:xfrm>
            <a:off x="7178675" y="2746375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4" name="Line 10"/>
          <p:cNvSpPr>
            <a:spLocks noChangeShapeType="1"/>
          </p:cNvSpPr>
          <p:nvPr/>
        </p:nvSpPr>
        <p:spPr bwMode="auto">
          <a:xfrm>
            <a:off x="7346950" y="2738438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5" name="Line 11"/>
          <p:cNvSpPr>
            <a:spLocks noChangeShapeType="1"/>
          </p:cNvSpPr>
          <p:nvPr/>
        </p:nvSpPr>
        <p:spPr bwMode="auto">
          <a:xfrm>
            <a:off x="7515225" y="2741613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6" name="Line 21"/>
          <p:cNvSpPr>
            <a:spLocks noChangeShapeType="1"/>
          </p:cNvSpPr>
          <p:nvPr/>
        </p:nvSpPr>
        <p:spPr bwMode="auto">
          <a:xfrm>
            <a:off x="7688263" y="2736850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7" name="Line 22"/>
          <p:cNvSpPr>
            <a:spLocks noChangeShapeType="1"/>
          </p:cNvSpPr>
          <p:nvPr/>
        </p:nvSpPr>
        <p:spPr bwMode="auto">
          <a:xfrm>
            <a:off x="7864475" y="2746375"/>
            <a:ext cx="0" cy="1371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8" name="Line 23"/>
          <p:cNvSpPr>
            <a:spLocks noChangeShapeType="1"/>
          </p:cNvSpPr>
          <p:nvPr/>
        </p:nvSpPr>
        <p:spPr bwMode="auto">
          <a:xfrm>
            <a:off x="8031163" y="2746375"/>
            <a:ext cx="1587" cy="13684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09" name="Line 18"/>
          <p:cNvSpPr>
            <a:spLocks noChangeShapeType="1"/>
          </p:cNvSpPr>
          <p:nvPr/>
        </p:nvSpPr>
        <p:spPr bwMode="auto">
          <a:xfrm flipV="1">
            <a:off x="7848600" y="2752725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0" name="Line 18"/>
          <p:cNvSpPr>
            <a:spLocks noChangeShapeType="1"/>
          </p:cNvSpPr>
          <p:nvPr/>
        </p:nvSpPr>
        <p:spPr bwMode="auto">
          <a:xfrm flipV="1">
            <a:off x="7667625" y="4098925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1" name="Line 18"/>
          <p:cNvSpPr>
            <a:spLocks noChangeShapeType="1"/>
          </p:cNvSpPr>
          <p:nvPr/>
        </p:nvSpPr>
        <p:spPr bwMode="auto">
          <a:xfrm flipV="1">
            <a:off x="7496175" y="2755900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2" name="Line 18"/>
          <p:cNvSpPr>
            <a:spLocks noChangeShapeType="1"/>
          </p:cNvSpPr>
          <p:nvPr/>
        </p:nvSpPr>
        <p:spPr bwMode="auto">
          <a:xfrm flipV="1">
            <a:off x="7327900" y="4095750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3" name="Line 18"/>
          <p:cNvSpPr>
            <a:spLocks noChangeShapeType="1"/>
          </p:cNvSpPr>
          <p:nvPr/>
        </p:nvSpPr>
        <p:spPr bwMode="auto">
          <a:xfrm flipV="1">
            <a:off x="7159625" y="2755900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214" name="Line 18"/>
          <p:cNvSpPr>
            <a:spLocks noChangeShapeType="1"/>
          </p:cNvSpPr>
          <p:nvPr/>
        </p:nvSpPr>
        <p:spPr bwMode="auto">
          <a:xfrm flipV="1">
            <a:off x="6992938" y="4100513"/>
            <a:ext cx="203200" cy="31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514600"/>
            <a:ext cx="8655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Box 106"/>
          <p:cNvSpPr txBox="1">
            <a:spLocks noChangeArrowheads="1"/>
          </p:cNvSpPr>
          <p:nvPr/>
        </p:nvSpPr>
        <p:spPr bwMode="auto">
          <a:xfrm>
            <a:off x="1673225" y="228600"/>
            <a:ext cx="570388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Using DEBOUNCE_RED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to Generate Short Pulses (1)</a:t>
            </a:r>
          </a:p>
        </p:txBody>
      </p:sp>
      <p:sp>
        <p:nvSpPr>
          <p:cNvPr id="51204" name="TextBox 5"/>
          <p:cNvSpPr txBox="1">
            <a:spLocks noChangeArrowheads="1"/>
          </p:cNvSpPr>
          <p:nvPr/>
        </p:nvSpPr>
        <p:spPr bwMode="auto">
          <a:xfrm>
            <a:off x="2438400" y="5181600"/>
            <a:ext cx="4084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RED – Rising Edge Detector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075488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Box 106"/>
          <p:cNvSpPr txBox="1">
            <a:spLocks noChangeArrowheads="1"/>
          </p:cNvSpPr>
          <p:nvPr/>
        </p:nvSpPr>
        <p:spPr bwMode="auto">
          <a:xfrm>
            <a:off x="1673225" y="228600"/>
            <a:ext cx="5703888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Using DEBOUNCE_RED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to Generate Short Pulses (2)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Debouncer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3251" name="Group 6"/>
          <p:cNvGrpSpPr>
            <a:grpSpLocks/>
          </p:cNvGrpSpPr>
          <p:nvPr/>
        </p:nvGrpSpPr>
        <p:grpSpPr bwMode="auto">
          <a:xfrm>
            <a:off x="3581400" y="1905000"/>
            <a:ext cx="1905000" cy="2819400"/>
            <a:chOff x="3581400" y="1905000"/>
            <a:chExt cx="1905000" cy="2819400"/>
          </a:xfrm>
        </p:grpSpPr>
        <p:sp>
          <p:nvSpPr>
            <p:cNvPr id="8" name="Rectangle 7"/>
            <p:cNvSpPr/>
            <p:nvPr/>
          </p:nvSpPr>
          <p:spPr>
            <a:xfrm>
              <a:off x="3581400" y="1905000"/>
              <a:ext cx="1905000" cy="2819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2800" dirty="0" err="1">
                  <a:solidFill>
                    <a:prstClr val="black"/>
                  </a:solidFill>
                </a:rPr>
                <a:t>Debouncer</a:t>
              </a:r>
              <a:endParaRPr lang="en-US" sz="2800" dirty="0">
                <a:solidFill>
                  <a:prstClr val="black"/>
                </a:solidFill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4267200" y="4343400"/>
              <a:ext cx="533400" cy="3810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cxnSp>
        <p:nvCxnSpPr>
          <p:cNvPr id="10" name="Elbow Connector 9"/>
          <p:cNvCxnSpPr>
            <a:endCxn id="8" idx="2"/>
          </p:cNvCxnSpPr>
          <p:nvPr/>
        </p:nvCxnSpPr>
        <p:spPr>
          <a:xfrm flipV="1">
            <a:off x="2286000" y="4724400"/>
            <a:ext cx="2247900" cy="533400"/>
          </a:xfrm>
          <a:prstGeom prst="bentConnector2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86000" y="2362200"/>
            <a:ext cx="12954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286000" y="3200400"/>
            <a:ext cx="12954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86400" y="2362200"/>
            <a:ext cx="1295400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6" name="TextBox 13"/>
          <p:cNvSpPr txBox="1">
            <a:spLocks noChangeArrowheads="1"/>
          </p:cNvSpPr>
          <p:nvPr/>
        </p:nvSpPr>
        <p:spPr bwMode="auto">
          <a:xfrm>
            <a:off x="1447800" y="1981200"/>
            <a:ext cx="877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reset</a:t>
            </a:r>
          </a:p>
        </p:txBody>
      </p:sp>
      <p:sp>
        <p:nvSpPr>
          <p:cNvPr id="53257" name="TextBox 14"/>
          <p:cNvSpPr txBox="1">
            <a:spLocks noChangeArrowheads="1"/>
          </p:cNvSpPr>
          <p:nvPr/>
        </p:nvSpPr>
        <p:spPr bwMode="auto">
          <a:xfrm>
            <a:off x="1447800" y="2819400"/>
            <a:ext cx="852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input</a:t>
            </a:r>
          </a:p>
        </p:txBody>
      </p:sp>
      <p:sp>
        <p:nvSpPr>
          <p:cNvPr id="53258" name="TextBox 15"/>
          <p:cNvSpPr txBox="1">
            <a:spLocks noChangeArrowheads="1"/>
          </p:cNvSpPr>
          <p:nvPr/>
        </p:nvSpPr>
        <p:spPr bwMode="auto">
          <a:xfrm>
            <a:off x="1447800" y="4876800"/>
            <a:ext cx="560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clk</a:t>
            </a:r>
          </a:p>
        </p:txBody>
      </p:sp>
      <p:sp>
        <p:nvSpPr>
          <p:cNvPr id="53259" name="TextBox 16"/>
          <p:cNvSpPr txBox="1">
            <a:spLocks noChangeArrowheads="1"/>
          </p:cNvSpPr>
          <p:nvPr/>
        </p:nvSpPr>
        <p:spPr bwMode="auto">
          <a:xfrm>
            <a:off x="6934200" y="2133600"/>
            <a:ext cx="1044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anose="020B0604020202020204" pitchFamily="34" charset="0"/>
              </a:rPr>
              <a:t>output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alt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Debouncer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9EE6A-1366-6541-B5B9-85754964D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90600"/>
            <a:ext cx="6705600" cy="5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2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3"/>
          <p:cNvSpPr txBox="1">
            <a:spLocks noChangeArrowheads="1"/>
          </p:cNvSpPr>
          <p:nvPr/>
        </p:nvSpPr>
        <p:spPr bwMode="auto">
          <a:xfrm>
            <a:off x="2819400" y="228600"/>
            <a:ext cx="3833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k and DD Generics</a:t>
            </a:r>
          </a:p>
        </p:txBody>
      </p:sp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228600" y="1447800"/>
            <a:ext cx="880745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k - width of the counter used to measure the debouncing period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DD - debouncing period in clock cycles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Values of generics given on the next slide assume that the 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                        clock frequency = 100 MHz 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and thus </a:t>
            </a:r>
          </a:p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                                 clock period = 10 ns.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3"/>
          <p:cNvSpPr txBox="1">
            <a:spLocks noChangeArrowheads="1"/>
          </p:cNvSpPr>
          <p:nvPr/>
        </p:nvSpPr>
        <p:spPr bwMode="auto">
          <a:xfrm>
            <a:off x="2819400" y="152400"/>
            <a:ext cx="38338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</a:rPr>
              <a:t>k and DD Generics</a:t>
            </a:r>
          </a:p>
        </p:txBody>
      </p:sp>
      <p:sp>
        <p:nvSpPr>
          <p:cNvPr id="56323" name="TextBox 4"/>
          <p:cNvSpPr txBox="1">
            <a:spLocks noChangeArrowheads="1"/>
          </p:cNvSpPr>
          <p:nvPr/>
        </p:nvSpPr>
        <p:spPr bwMode="auto">
          <a:xfrm>
            <a:off x="228600" y="914400"/>
            <a:ext cx="7992894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660066"/>
                </a:solidFill>
                <a:latin typeface="Arial" panose="020B0604020202020204" pitchFamily="34" charset="0"/>
              </a:rPr>
              <a:t>Option 1 </a:t>
            </a:r>
            <a:r>
              <a:rPr lang="en-US" altLang="en-US" sz="2400" b="1" dirty="0">
                <a:latin typeface="Arial" panose="020B0604020202020204" pitchFamily="34" charset="0"/>
              </a:rPr>
              <a:t>(</a:t>
            </a:r>
            <a:r>
              <a:rPr lang="en-US" altLang="en-US" sz="2400" b="1" dirty="0">
                <a:solidFill>
                  <a:srgbClr val="A50021"/>
                </a:solidFill>
                <a:latin typeface="Arial" panose="020B0604020202020204" pitchFamily="34" charset="0"/>
              </a:rPr>
              <a:t>value used for simulation only</a:t>
            </a:r>
            <a:r>
              <a:rPr lang="en-US" altLang="en-US" sz="2400" b="1" dirty="0">
                <a:latin typeface="Arial" panose="020B0604020202020204" pitchFamily="34" charset="0"/>
              </a:rPr>
              <a:t>):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DD = 100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assuming bouncing period &lt; 1 </a:t>
            </a:r>
            <a:r>
              <a:rPr lang="en-US" altLang="en-US" sz="2400" dirty="0" err="1">
                <a:latin typeface="Arial" panose="020B0604020202020204" pitchFamily="34" charset="0"/>
              </a:rPr>
              <a:t>μs</a:t>
            </a:r>
            <a:r>
              <a:rPr lang="en-US" altLang="en-US" sz="2400" dirty="0">
                <a:latin typeface="Arial" panose="020B0604020202020204" pitchFamily="34" charset="0"/>
              </a:rPr>
              <a:t> = 1000 ns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condition:    DD*10ns = 1000 ns    </a:t>
            </a:r>
            <a:r>
              <a:rPr lang="en-US" altLang="en-US" sz="2400" dirty="0">
                <a:solidFill>
                  <a:srgbClr val="000090"/>
                </a:solidFill>
                <a:latin typeface="Arial" panose="020B0604020202020204" pitchFamily="34" charset="0"/>
              </a:rPr>
              <a:t>=&gt;    </a:t>
            </a:r>
            <a:r>
              <a:rPr lang="en-US" altLang="en-US" sz="2400" dirty="0">
                <a:latin typeface="Arial" panose="020B0604020202020204" pitchFamily="34" charset="0"/>
              </a:rPr>
              <a:t>DD = 100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k=7    because  2^7 &gt; 100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660066"/>
                </a:solidFill>
                <a:latin typeface="Arial" panose="020B0604020202020204" pitchFamily="34" charset="0"/>
              </a:rPr>
              <a:t>Option 2 </a:t>
            </a:r>
            <a:r>
              <a:rPr lang="en-US" altLang="en-US" sz="2400" b="1" dirty="0">
                <a:latin typeface="Arial" panose="020B0604020202020204" pitchFamily="34" charset="0"/>
              </a:rPr>
              <a:t>(</a:t>
            </a:r>
            <a:r>
              <a:rPr lang="en-US" altLang="en-US" sz="2400" b="1" dirty="0">
                <a:solidFill>
                  <a:srgbClr val="A50021"/>
                </a:solidFill>
                <a:latin typeface="Arial" panose="020B0604020202020204" pitchFamily="34" charset="0"/>
              </a:rPr>
              <a:t>values used for synthesis, implementation,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A50021"/>
                </a:solidFill>
                <a:latin typeface="Arial" panose="020B0604020202020204" pitchFamily="34" charset="0"/>
              </a:rPr>
              <a:t>                and experimental testing</a:t>
            </a:r>
            <a:r>
              <a:rPr lang="en-US" altLang="en-US" sz="2400" b="1" dirty="0">
                <a:latin typeface="Arial" panose="020B0604020202020204" pitchFamily="34" charset="0"/>
              </a:rPr>
              <a:t>):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DD = 1000000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assuming bouncing period = 10 </a:t>
            </a:r>
            <a:r>
              <a:rPr lang="en-US" altLang="en-US" sz="2400" dirty="0" err="1">
                <a:latin typeface="Arial" panose="020B0604020202020204" pitchFamily="34" charset="0"/>
              </a:rPr>
              <a:t>ms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 condition:   DD*10ns = 10ms    </a:t>
            </a:r>
            <a:r>
              <a:rPr lang="en-US" altLang="en-US" sz="2400" dirty="0">
                <a:solidFill>
                  <a:srgbClr val="000090"/>
                </a:solidFill>
                <a:latin typeface="Arial" panose="020B0604020202020204" pitchFamily="34" charset="0"/>
              </a:rPr>
              <a:t> =&gt;   </a:t>
            </a:r>
            <a:r>
              <a:rPr lang="en-US" altLang="en-US" sz="2400" dirty="0">
                <a:latin typeface="Arial" panose="020B0604020202020204" pitchFamily="34" charset="0"/>
              </a:rPr>
              <a:t>DD = 1,000,000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k=2</a:t>
            </a:r>
            <a:r>
              <a:rPr lang="pl-PL" altLang="en-US" sz="2400" dirty="0">
                <a:latin typeface="Arial" panose="020B0604020202020204" pitchFamily="34" charset="0"/>
              </a:rPr>
              <a:t>0</a:t>
            </a:r>
            <a:r>
              <a:rPr lang="en-US" altLang="en-US" sz="2400" dirty="0">
                <a:latin typeface="Arial" panose="020B0604020202020204" pitchFamily="34" charset="0"/>
              </a:rPr>
              <a:t>   because   2^2</a:t>
            </a:r>
            <a:r>
              <a:rPr lang="pl-PL" altLang="en-US" sz="2400" dirty="0">
                <a:latin typeface="Arial" panose="020B0604020202020204" pitchFamily="34" charset="0"/>
              </a:rPr>
              <a:t>0</a:t>
            </a:r>
            <a:r>
              <a:rPr lang="en-US" altLang="en-US" sz="2400" dirty="0">
                <a:latin typeface="Arial" panose="020B0604020202020204" pitchFamily="34" charset="0"/>
              </a:rPr>
              <a:t> &gt; 1,000,000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Rising Edge Detector - RED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239963"/>
          </a:xfrm>
        </p:spPr>
        <p:txBody>
          <a:bodyPr/>
          <a:lstStyle/>
          <a:p>
            <a:r>
              <a:rPr lang="en-US" altLang="en-US"/>
              <a:t>Turn a step function into an impulse</a:t>
            </a:r>
          </a:p>
          <a:p>
            <a:r>
              <a:rPr lang="en-US" altLang="en-US"/>
              <a:t>Allows a step to run a circuit for only one clock cycle</a:t>
            </a:r>
          </a:p>
        </p:txBody>
      </p:sp>
      <p:sp>
        <p:nvSpPr>
          <p:cNvPr id="6" name="Rectangle 5"/>
          <p:cNvSpPr/>
          <p:nvPr/>
        </p:nvSpPr>
        <p:spPr>
          <a:xfrm>
            <a:off x="3352800" y="2286000"/>
            <a:ext cx="2286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800" dirty="0">
                <a:solidFill>
                  <a:prstClr val="white"/>
                </a:solidFill>
              </a:rPr>
              <a:t>Rising Edge Detector</a:t>
            </a:r>
          </a:p>
        </p:txBody>
      </p: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1524000" y="2590800"/>
            <a:ext cx="1828800" cy="0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</p:cNvCxnSpPr>
          <p:nvPr/>
        </p:nvCxnSpPr>
        <p:spPr>
          <a:xfrm>
            <a:off x="5638800" y="2590800"/>
            <a:ext cx="1828800" cy="0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351" name="Group 27"/>
          <p:cNvGrpSpPr>
            <a:grpSpLocks/>
          </p:cNvGrpSpPr>
          <p:nvPr/>
        </p:nvGrpSpPr>
        <p:grpSpPr bwMode="auto">
          <a:xfrm>
            <a:off x="1752600" y="1752600"/>
            <a:ext cx="1524000" cy="533400"/>
            <a:chOff x="1752600" y="1752600"/>
            <a:chExt cx="1524000" cy="5334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752600" y="2286000"/>
              <a:ext cx="685800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590800" y="1752600"/>
              <a:ext cx="685800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2438400" y="1752600"/>
              <a:ext cx="152400" cy="5334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52" name="Group 26"/>
          <p:cNvGrpSpPr>
            <a:grpSpLocks/>
          </p:cNvGrpSpPr>
          <p:nvPr/>
        </p:nvGrpSpPr>
        <p:grpSpPr bwMode="auto">
          <a:xfrm>
            <a:off x="5867400" y="1752600"/>
            <a:ext cx="1524000" cy="533400"/>
            <a:chOff x="5867400" y="1587500"/>
            <a:chExt cx="1524000" cy="533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867400" y="2120900"/>
              <a:ext cx="609600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781800" y="2120900"/>
              <a:ext cx="609600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6477000" y="1587500"/>
              <a:ext cx="152400" cy="5334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6629400" y="1587500"/>
              <a:ext cx="152400" cy="53340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4089400" y="4548188"/>
            <a:ext cx="0" cy="303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089400" y="4546600"/>
            <a:ext cx="1143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149600" y="4852988"/>
            <a:ext cx="939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46425" y="4178300"/>
            <a:ext cx="228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3223419" y="4025106"/>
            <a:ext cx="304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3452019" y="4025106"/>
            <a:ext cx="304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75025" y="3873500"/>
            <a:ext cx="228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03625" y="4178300"/>
            <a:ext cx="228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3680619" y="4025106"/>
            <a:ext cx="304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>
            <a:off x="3909219" y="4025106"/>
            <a:ext cx="304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832225" y="3873500"/>
            <a:ext cx="228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60825" y="4178300"/>
            <a:ext cx="228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4137819" y="4025106"/>
            <a:ext cx="304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366419" y="4025106"/>
            <a:ext cx="304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289425" y="3873500"/>
            <a:ext cx="228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518025" y="4178300"/>
            <a:ext cx="228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4595019" y="4025106"/>
            <a:ext cx="304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4823619" y="4025106"/>
            <a:ext cx="3048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746625" y="3873500"/>
            <a:ext cx="228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975225" y="4178300"/>
            <a:ext cx="228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89400" y="5868988"/>
            <a:ext cx="0" cy="303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089400" y="5867400"/>
            <a:ext cx="20002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289425" y="5868988"/>
            <a:ext cx="0" cy="303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149600" y="6172200"/>
            <a:ext cx="939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291013" y="6172200"/>
            <a:ext cx="94138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7" name="TextBox 43"/>
          <p:cNvSpPr txBox="1">
            <a:spLocks noChangeArrowheads="1"/>
          </p:cNvSpPr>
          <p:nvPr/>
        </p:nvSpPr>
        <p:spPr bwMode="auto">
          <a:xfrm>
            <a:off x="5537200" y="386080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+mn-cs"/>
              </a:rPr>
              <a:t>clk</a:t>
            </a:r>
          </a:p>
        </p:txBody>
      </p:sp>
      <p:sp>
        <p:nvSpPr>
          <p:cNvPr id="51228" name="TextBox 44"/>
          <p:cNvSpPr txBox="1">
            <a:spLocks noChangeArrowheads="1"/>
          </p:cNvSpPr>
          <p:nvPr/>
        </p:nvSpPr>
        <p:spPr bwMode="auto">
          <a:xfrm>
            <a:off x="5537200" y="4562475"/>
            <a:ext cx="68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+mn-cs"/>
              </a:rPr>
              <a:t>input</a:t>
            </a:r>
          </a:p>
        </p:txBody>
      </p:sp>
      <p:sp>
        <p:nvSpPr>
          <p:cNvPr id="51229" name="TextBox 45"/>
          <p:cNvSpPr txBox="1">
            <a:spLocks noChangeArrowheads="1"/>
          </p:cNvSpPr>
          <p:nvPr/>
        </p:nvSpPr>
        <p:spPr bwMode="auto">
          <a:xfrm>
            <a:off x="5537200" y="5791200"/>
            <a:ext cx="827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+mn-cs"/>
              </a:rPr>
              <a:t>output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4289425" y="3657600"/>
            <a:ext cx="1588" cy="22098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090988" y="4343400"/>
            <a:ext cx="0" cy="152400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32" name="Group 1"/>
          <p:cNvGrpSpPr>
            <a:grpSpLocks/>
          </p:cNvGrpSpPr>
          <p:nvPr/>
        </p:nvGrpSpPr>
        <p:grpSpPr bwMode="auto">
          <a:xfrm>
            <a:off x="1997075" y="1219200"/>
            <a:ext cx="5699125" cy="2362200"/>
            <a:chOff x="1997075" y="1219200"/>
            <a:chExt cx="5699125" cy="23622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997075" y="2640013"/>
              <a:ext cx="1698625" cy="317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300" name="Group 8"/>
            <p:cNvGrpSpPr>
              <a:grpSpLocks/>
            </p:cNvGrpSpPr>
            <p:nvPr/>
          </p:nvGrpSpPr>
          <p:grpSpPr bwMode="auto">
            <a:xfrm>
              <a:off x="3695700" y="2335213"/>
              <a:ext cx="533400" cy="609600"/>
              <a:chOff x="3200400" y="3276600"/>
              <a:chExt cx="533400" cy="609600"/>
            </a:xfrm>
            <a:noFill/>
          </p:grpSpPr>
          <p:sp>
            <p:nvSpPr>
              <p:cNvPr id="6" name="Rectangle 5"/>
              <p:cNvSpPr/>
              <p:nvPr/>
            </p:nvSpPr>
            <p:spPr>
              <a:xfrm>
                <a:off x="3200400" y="3276600"/>
                <a:ext cx="533400" cy="6096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3352800" y="3733800"/>
                <a:ext cx="228600" cy="152400"/>
              </a:xfrm>
              <a:prstGeom prst="triangl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 rot="5400000">
              <a:off x="2933701" y="3019425"/>
              <a:ext cx="762000" cy="31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314700" y="3402013"/>
              <a:ext cx="1219200" cy="15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3"/>
              <a:endCxn id="13" idx="2"/>
            </p:cNvCxnSpPr>
            <p:nvPr/>
          </p:nvCxnSpPr>
          <p:spPr>
            <a:xfrm>
              <a:off x="4229100" y="2640013"/>
              <a:ext cx="8382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 flipH="1" flipV="1">
              <a:off x="4267201" y="3133725"/>
              <a:ext cx="533400" cy="31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533900" y="2868613"/>
              <a:ext cx="609600" cy="158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067300" y="2600325"/>
              <a:ext cx="76200" cy="777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5400000">
              <a:off x="4800601" y="2752725"/>
              <a:ext cx="685800" cy="3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242" name="Group 25"/>
            <p:cNvGrpSpPr>
              <a:grpSpLocks/>
            </p:cNvGrpSpPr>
            <p:nvPr/>
          </p:nvGrpSpPr>
          <p:grpSpPr bwMode="auto">
            <a:xfrm>
              <a:off x="4381500" y="2411413"/>
              <a:ext cx="1600200" cy="685800"/>
              <a:chOff x="4495800" y="2667000"/>
              <a:chExt cx="1600200" cy="685800"/>
            </a:xfrm>
          </p:grpSpPr>
          <p:sp>
            <p:nvSpPr>
              <p:cNvPr id="16" name="Arc 15"/>
              <p:cNvSpPr/>
              <p:nvPr/>
            </p:nvSpPr>
            <p:spPr>
              <a:xfrm>
                <a:off x="4495800" y="2667000"/>
                <a:ext cx="1600200" cy="685800"/>
              </a:xfrm>
              <a:prstGeom prst="arc">
                <a:avLst>
                  <a:gd name="adj1" fmla="val 15821689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Arc 16"/>
              <p:cNvSpPr/>
              <p:nvPr/>
            </p:nvSpPr>
            <p:spPr>
              <a:xfrm flipV="1">
                <a:off x="4495800" y="2667000"/>
                <a:ext cx="1600200" cy="685800"/>
              </a:xfrm>
              <a:prstGeom prst="arc">
                <a:avLst>
                  <a:gd name="adj1" fmla="val 1579995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5981700" y="2752725"/>
              <a:ext cx="1714500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44" name="TextBox 46"/>
            <p:cNvSpPr txBox="1">
              <a:spLocks noChangeArrowheads="1"/>
            </p:cNvSpPr>
            <p:nvPr/>
          </p:nvSpPr>
          <p:spPr bwMode="auto">
            <a:xfrm>
              <a:off x="1997075" y="2232025"/>
              <a:ext cx="6858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itchFamily="34" charset="-128"/>
                  <a:cs typeface="+mn-cs"/>
                </a:rPr>
                <a:t>input</a:t>
              </a:r>
            </a:p>
          </p:txBody>
        </p:sp>
        <p:sp>
          <p:nvSpPr>
            <p:cNvPr id="51245" name="TextBox 47"/>
            <p:cNvSpPr txBox="1">
              <a:spLocks noChangeArrowheads="1"/>
            </p:cNvSpPr>
            <p:nvPr/>
          </p:nvSpPr>
          <p:spPr bwMode="auto">
            <a:xfrm>
              <a:off x="1997075" y="2868613"/>
              <a:ext cx="4667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itchFamily="34" charset="-128"/>
                  <a:cs typeface="+mn-cs"/>
                </a:rPr>
                <a:t>clk</a:t>
              </a:r>
            </a:p>
          </p:txBody>
        </p:sp>
        <p:cxnSp>
          <p:nvCxnSpPr>
            <p:cNvPr id="49" name="Elbow Connector 48"/>
            <p:cNvCxnSpPr>
              <a:endCxn id="7" idx="3"/>
            </p:cNvCxnSpPr>
            <p:nvPr/>
          </p:nvCxnSpPr>
          <p:spPr>
            <a:xfrm flipV="1">
              <a:off x="1997075" y="2944813"/>
              <a:ext cx="1965325" cy="271462"/>
            </a:xfrm>
            <a:prstGeom prst="bentConnector2">
              <a:avLst/>
            </a:prstGeom>
            <a:ln w="254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47" name="TextBox 57"/>
            <p:cNvSpPr txBox="1">
              <a:spLocks noChangeArrowheads="1"/>
            </p:cNvSpPr>
            <p:nvPr/>
          </p:nvSpPr>
          <p:spPr bwMode="auto">
            <a:xfrm>
              <a:off x="6318250" y="2376488"/>
              <a:ext cx="82708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itchFamily="34" charset="-128"/>
                  <a:cs typeface="+mn-cs"/>
                </a:rPr>
                <a:t>output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979738" y="1828800"/>
              <a:ext cx="3268662" cy="17526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249" name="TextBox 84"/>
            <p:cNvSpPr txBox="1">
              <a:spLocks noChangeArrowheads="1"/>
            </p:cNvSpPr>
            <p:nvPr/>
          </p:nvSpPr>
          <p:spPr bwMode="auto">
            <a:xfrm>
              <a:off x="4716463" y="1547813"/>
              <a:ext cx="15319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itchFamily="34" charset="-128"/>
                  <a:cs typeface="+mn-cs"/>
                </a:rPr>
                <a:t>rising edge detector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 rot="5400000">
              <a:off x="3582988" y="1979612"/>
              <a:ext cx="762000" cy="3175"/>
            </a:xfrm>
            <a:prstGeom prst="line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51" name="TextBox 46"/>
            <p:cNvSpPr txBox="1">
              <a:spLocks noChangeArrowheads="1"/>
            </p:cNvSpPr>
            <p:nvPr/>
          </p:nvSpPr>
          <p:spPr bwMode="auto">
            <a:xfrm>
              <a:off x="3657600" y="1219200"/>
              <a:ext cx="6985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itchFamily="34" charset="-128"/>
                  <a:cs typeface="+mn-cs"/>
                </a:rPr>
                <a:t>reset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D007B4-E1AA-8E40-96E0-F58D75C6808A}"/>
              </a:ext>
            </a:extLst>
          </p:cNvPr>
          <p:cNvCxnSpPr/>
          <p:nvPr/>
        </p:nvCxnSpPr>
        <p:spPr>
          <a:xfrm>
            <a:off x="4294052" y="5170851"/>
            <a:ext cx="0" cy="303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F217BC-9C57-364F-BEE7-2E44C3102478}"/>
              </a:ext>
            </a:extLst>
          </p:cNvPr>
          <p:cNvCxnSpPr/>
          <p:nvPr/>
        </p:nvCxnSpPr>
        <p:spPr>
          <a:xfrm flipV="1">
            <a:off x="4294052" y="5169263"/>
            <a:ext cx="1143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C52412-43F1-0A4D-B7EE-BCDF65D828E0}"/>
              </a:ext>
            </a:extLst>
          </p:cNvPr>
          <p:cNvCxnSpPr/>
          <p:nvPr/>
        </p:nvCxnSpPr>
        <p:spPr>
          <a:xfrm>
            <a:off x="3354252" y="5475651"/>
            <a:ext cx="939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44">
            <a:extLst>
              <a:ext uri="{FF2B5EF4-FFF2-40B4-BE49-F238E27FC236}">
                <a16:creationId xmlns:a16="http://schemas.microsoft.com/office/drawing/2014/main" id="{BFCBFB7B-0A74-B648-8421-FBC250D2E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597" y="516926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+mn-cs"/>
              </a:rPr>
              <a:t>q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1" name="TextBox 44">
            <a:extLst>
              <a:ext uri="{FF2B5EF4-FFF2-40B4-BE49-F238E27FC236}">
                <a16:creationId xmlns:a16="http://schemas.microsoft.com/office/drawing/2014/main" id="{9EA3F83A-6F62-E14A-ABE3-857B20575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6" y="2259473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+mn-cs"/>
              </a:rPr>
              <a:t>q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57DB435-8C38-D642-81EC-56962DD62B51}"/>
              </a:ext>
            </a:extLst>
          </p:cNvPr>
          <p:cNvSpPr txBox="1">
            <a:spLocks/>
          </p:cNvSpPr>
          <p:nvPr/>
        </p:nvSpPr>
        <p:spPr bwMode="auto">
          <a:xfrm>
            <a:off x="457200" y="127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itchFamily="34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/>
              <a:t>Rising Edge Detector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60312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106"/>
          <p:cNvSpPr txBox="1">
            <a:spLocks noChangeArrowheads="1"/>
          </p:cNvSpPr>
          <p:nvPr/>
        </p:nvSpPr>
        <p:spPr bwMode="auto">
          <a:xfrm>
            <a:off x="762000" y="152400"/>
            <a:ext cx="7600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itchFamily="34" charset="-128"/>
                <a:cs typeface="+mn-cs"/>
              </a:rPr>
              <a:t>Connection of Buttons to FPGA Pins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78E3C-A601-4013-B8D5-343A00F4E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0" y="1600200"/>
            <a:ext cx="2857870" cy="26367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02BF8A-5715-4D37-B3B6-C832B81F9267}"/>
              </a:ext>
            </a:extLst>
          </p:cNvPr>
          <p:cNvSpPr/>
          <p:nvPr/>
        </p:nvSpPr>
        <p:spPr>
          <a:xfrm>
            <a:off x="4724400" y="4343400"/>
            <a:ext cx="1371600" cy="52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D28E50-52AE-4FFB-A391-B2C50678E38B}"/>
              </a:ext>
            </a:extLst>
          </p:cNvPr>
          <p:cNvSpPr/>
          <p:nvPr/>
        </p:nvSpPr>
        <p:spPr>
          <a:xfrm>
            <a:off x="7467600" y="4236923"/>
            <a:ext cx="1371600" cy="52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F13C-8366-374D-81E8-A47A6531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371600"/>
            <a:ext cx="487070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7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0" y="21336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pl-PL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pl-PL" altLang="en-US" sz="3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0" y="347345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Seven Segment Displays</a:t>
            </a:r>
            <a:endParaRPr lang="pl-PL" altLang="en-US" sz="3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8226D52-5928-494E-9D1F-0C0EBABF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8229600" cy="762000"/>
          </a:xfrm>
        </p:spPr>
        <p:txBody>
          <a:bodyPr/>
          <a:lstStyle/>
          <a:p>
            <a:r>
              <a:rPr lang="en-US" altLang="en-US" dirty="0"/>
              <a:t>BASYS 3 XDC – </a:t>
            </a:r>
            <a:r>
              <a:rPr lang="pl-PL" altLang="en-US" dirty="0" err="1"/>
              <a:t>Buttons</a:t>
            </a:r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9F9B2-BDFA-D54C-BAEF-8E8045693E22}"/>
              </a:ext>
            </a:extLst>
          </p:cNvPr>
          <p:cNvSpPr txBox="1"/>
          <p:nvPr/>
        </p:nvSpPr>
        <p:spPr>
          <a:xfrm>
            <a:off x="116378" y="914400"/>
            <a:ext cx="90276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#Buttons</a:t>
            </a:r>
            <a:endParaRPr lang="pl-PL" dirty="0"/>
          </a:p>
          <a:p>
            <a:endParaRPr lang="pl-PL" dirty="0"/>
          </a:p>
          <a:p>
            <a:r>
              <a:rPr lang="en-US" dirty="0" err="1"/>
              <a:t>set_property</a:t>
            </a:r>
            <a:r>
              <a:rPr lang="en-US" dirty="0"/>
              <a:t> PACKAGE_PIN U18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btnC</a:t>
            </a:r>
            <a:r>
              <a:rPr lang="en-US" dirty="0"/>
              <a:t>]</a:t>
            </a:r>
            <a:endParaRPr lang="pl-PL" dirty="0"/>
          </a:p>
          <a:p>
            <a:r>
              <a:rPr lang="en-US" dirty="0"/>
              <a:t>	</a:t>
            </a:r>
            <a:r>
              <a:rPr lang="en-US" dirty="0" err="1"/>
              <a:t>set_property</a:t>
            </a:r>
            <a:r>
              <a:rPr lang="en-US" dirty="0"/>
              <a:t> IOSTANDARD LVCMOS33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btnC</a:t>
            </a:r>
            <a:r>
              <a:rPr lang="en-US" dirty="0"/>
              <a:t>]</a:t>
            </a:r>
            <a:endParaRPr lang="pl-PL" dirty="0"/>
          </a:p>
          <a:p>
            <a:r>
              <a:rPr lang="en-US" dirty="0" err="1"/>
              <a:t>set_property</a:t>
            </a:r>
            <a:r>
              <a:rPr lang="en-US" dirty="0"/>
              <a:t> PACKAGE_PIN T18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btnU</a:t>
            </a:r>
            <a:r>
              <a:rPr lang="en-US" dirty="0"/>
              <a:t>]		</a:t>
            </a:r>
            <a:endParaRPr lang="pl-PL" dirty="0"/>
          </a:p>
          <a:p>
            <a:r>
              <a:rPr lang="pl-PL" dirty="0"/>
              <a:t>	</a:t>
            </a:r>
            <a:r>
              <a:rPr lang="en-US" dirty="0" err="1"/>
              <a:t>set_property</a:t>
            </a:r>
            <a:r>
              <a:rPr lang="en-US" dirty="0"/>
              <a:t> IOSTANDARD LVCMOS33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btnU</a:t>
            </a:r>
            <a:r>
              <a:rPr lang="en-US" dirty="0"/>
              <a:t>]</a:t>
            </a:r>
            <a:endParaRPr lang="pl-PL" dirty="0"/>
          </a:p>
          <a:p>
            <a:r>
              <a:rPr lang="en-US" dirty="0" err="1"/>
              <a:t>set_property</a:t>
            </a:r>
            <a:r>
              <a:rPr lang="en-US" dirty="0"/>
              <a:t> PACKAGE_PIN W19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btnL</a:t>
            </a:r>
            <a:r>
              <a:rPr lang="en-US" dirty="0"/>
              <a:t>]</a:t>
            </a:r>
            <a:endParaRPr lang="pl-PL" dirty="0"/>
          </a:p>
          <a:p>
            <a:r>
              <a:rPr lang="en-US" dirty="0"/>
              <a:t>	</a:t>
            </a:r>
            <a:r>
              <a:rPr lang="en-US" dirty="0" err="1"/>
              <a:t>set_property</a:t>
            </a:r>
            <a:r>
              <a:rPr lang="en-US" dirty="0"/>
              <a:t> IOSTANDARD LVCMOS33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btnL</a:t>
            </a:r>
            <a:r>
              <a:rPr lang="en-US" dirty="0"/>
              <a:t>]</a:t>
            </a:r>
            <a:endParaRPr lang="pl-PL" dirty="0"/>
          </a:p>
          <a:p>
            <a:r>
              <a:rPr lang="en-US" dirty="0" err="1"/>
              <a:t>set_property</a:t>
            </a:r>
            <a:r>
              <a:rPr lang="en-US" dirty="0"/>
              <a:t> PACKAGE_PIN T17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btnR</a:t>
            </a:r>
            <a:r>
              <a:rPr lang="en-US" dirty="0"/>
              <a:t>]		</a:t>
            </a:r>
            <a:endParaRPr lang="pl-PL" dirty="0"/>
          </a:p>
          <a:p>
            <a:r>
              <a:rPr lang="pl-PL" dirty="0"/>
              <a:t>	</a:t>
            </a:r>
            <a:r>
              <a:rPr lang="en-US" dirty="0" err="1"/>
              <a:t>set_property</a:t>
            </a:r>
            <a:r>
              <a:rPr lang="en-US" dirty="0"/>
              <a:t> IOSTANDARD LVCMOS33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btnR</a:t>
            </a:r>
            <a:r>
              <a:rPr lang="en-US" dirty="0"/>
              <a:t>]</a:t>
            </a:r>
            <a:endParaRPr lang="pl-PL" dirty="0"/>
          </a:p>
          <a:p>
            <a:r>
              <a:rPr lang="pl-PL" dirty="0"/>
              <a:t>s</a:t>
            </a:r>
            <a:r>
              <a:rPr lang="en-US" dirty="0" err="1"/>
              <a:t>et_property</a:t>
            </a:r>
            <a:r>
              <a:rPr lang="en-US" dirty="0"/>
              <a:t> PACKAGE_PIN U17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btnD</a:t>
            </a:r>
            <a:r>
              <a:rPr lang="en-US" dirty="0"/>
              <a:t>]		</a:t>
            </a:r>
            <a:endParaRPr lang="pl-PL" dirty="0"/>
          </a:p>
          <a:p>
            <a:r>
              <a:rPr lang="pl-PL" dirty="0"/>
              <a:t>	</a:t>
            </a:r>
            <a:r>
              <a:rPr lang="en-US" dirty="0" err="1"/>
              <a:t>set_property</a:t>
            </a:r>
            <a:r>
              <a:rPr lang="en-US" dirty="0"/>
              <a:t> IOSTANDARD LVCMOS33 [</a:t>
            </a:r>
            <a:r>
              <a:rPr lang="en-US" dirty="0" err="1"/>
              <a:t>get_ports</a:t>
            </a:r>
            <a:r>
              <a:rPr lang="en-US" dirty="0"/>
              <a:t> </a:t>
            </a:r>
            <a:r>
              <a:rPr lang="en-US" dirty="0" err="1"/>
              <a:t>btnD</a:t>
            </a:r>
            <a:r>
              <a:rPr lang="en-US" dirty="0"/>
              <a:t>]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1"/>
          <p:cNvSpPr txBox="1">
            <a:spLocks noChangeArrowheads="1"/>
          </p:cNvSpPr>
          <p:nvPr/>
        </p:nvSpPr>
        <p:spPr bwMode="auto">
          <a:xfrm>
            <a:off x="0" y="13716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pl-PL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pl-PL" altLang="en-US" sz="3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43" name="Text Box 2"/>
          <p:cNvSpPr txBox="1">
            <a:spLocks noChangeArrowheads="1"/>
          </p:cNvSpPr>
          <p:nvPr/>
        </p:nvSpPr>
        <p:spPr bwMode="auto">
          <a:xfrm>
            <a:off x="0" y="2362200"/>
            <a:ext cx="9144000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 Session on</a:t>
            </a:r>
          </a:p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FPGA Design Flow </a:t>
            </a:r>
          </a:p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Xilinx </a:t>
            </a:r>
            <a:r>
              <a:rPr lang="pl-PL" altLang="en-US" sz="3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endParaRPr lang="en-US" altLang="en-US" sz="3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pl-PL" altLang="en-US" sz="3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Vivado</a:t>
            </a:r>
            <a:r>
              <a:rPr lang="pl-PL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>
            <a:extLst>
              <a:ext uri="{FF2B5EF4-FFF2-40B4-BE49-F238E27FC236}">
                <a16:creationId xmlns:a16="http://schemas.microsoft.com/office/drawing/2014/main" id="{57F0410C-2045-3242-B521-E79434B51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" y="12954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14338" rtl="0" eaLnBrk="1" fontAlgn="base" latinLnBrk="0" hangingPunct="1">
              <a:lnSpc>
                <a:spcPct val="100000"/>
              </a:lnSpc>
              <a:spcBef>
                <a:spcPts val="913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/>
            </a:pPr>
            <a:r>
              <a:rPr kumimoji="0" lang="pl-PL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Part </a:t>
            </a:r>
            <a:r>
              <a:rPr kumimoji="0" lang="en-US" alt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6</a:t>
            </a:r>
            <a:endParaRPr kumimoji="0" lang="pl-PL" altLang="en-US" sz="36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EDA5CCD3-013C-B04A-8647-320C1680C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6695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414338" rtl="0" eaLnBrk="1" fontAlgn="base" latinLnBrk="0" hangingPunct="1">
              <a:lnSpc>
                <a:spcPct val="100000"/>
              </a:lnSpc>
              <a:spcBef>
                <a:spcPts val="913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Introduction to Lab 3</a:t>
            </a:r>
            <a:endParaRPr kumimoji="0" lang="pl-PL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5123" name="Title 3">
            <a:extLst>
              <a:ext uri="{FF2B5EF4-FFF2-40B4-BE49-F238E27FC236}">
                <a16:creationId xmlns:a16="http://schemas.microsoft.com/office/drawing/2014/main" id="{92E516AC-E738-1B42-9964-CF034271F1E6}"/>
              </a:ext>
            </a:extLst>
          </p:cNvPr>
          <p:cNvSpPr txBox="1">
            <a:spLocks/>
          </p:cNvSpPr>
          <p:nvPr/>
        </p:nvSpPr>
        <p:spPr bwMode="auto">
          <a:xfrm>
            <a:off x="609600" y="3352800"/>
            <a:ext cx="82296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t>The Simon Game</a:t>
            </a:r>
          </a:p>
        </p:txBody>
      </p:sp>
    </p:spTree>
    <p:extLst>
      <p:ext uri="{BB962C8B-B14F-4D97-AF65-F5344CB8AC3E}">
        <p14:creationId xmlns:p14="http://schemas.microsoft.com/office/powerpoint/2010/main" val="7456589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3">
            <a:extLst>
              <a:ext uri="{FF2B5EF4-FFF2-40B4-BE49-F238E27FC236}">
                <a16:creationId xmlns:a16="http://schemas.microsoft.com/office/drawing/2014/main" id="{D4097F64-DF22-CD45-8268-5D88BA9EF5AF}"/>
              </a:ext>
            </a:extLst>
          </p:cNvPr>
          <p:cNvSpPr txBox="1">
            <a:spLocks/>
          </p:cNvSpPr>
          <p:nvPr/>
        </p:nvSpPr>
        <p:spPr bwMode="auto">
          <a:xfrm>
            <a:off x="419913" y="33148"/>
            <a:ext cx="82296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Simon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B58DF-CE21-6647-8DA5-5D2DCB4B6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746760"/>
            <a:ext cx="3810000" cy="266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02E8-EBD1-634C-92FD-E55611A795A9}"/>
              </a:ext>
            </a:extLst>
          </p:cNvPr>
          <p:cNvSpPr txBox="1"/>
          <p:nvPr/>
        </p:nvSpPr>
        <p:spPr>
          <a:xfrm>
            <a:off x="609600" y="3581400"/>
            <a:ext cx="7850226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An electronic game designed to test your memory.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The device creates a sequence of light patterns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and requires a user to repeat the sequence by 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pressing the corresponding buttons.</a:t>
            </a:r>
          </a:p>
          <a:p>
            <a:pPr algn="ctr"/>
            <a:r>
              <a:rPr lang="en-US" dirty="0"/>
              <a:t> If the user succeeds, the series becomes progressively </a:t>
            </a:r>
          </a:p>
          <a:p>
            <a:pPr algn="ctr">
              <a:spcAft>
                <a:spcPts val="600"/>
              </a:spcAft>
            </a:pPr>
            <a:r>
              <a:rPr lang="en-US" dirty="0"/>
              <a:t>longer and more complex.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Once the user fails the game is over. </a:t>
            </a:r>
          </a:p>
        </p:txBody>
      </p:sp>
    </p:spTree>
    <p:extLst>
      <p:ext uri="{BB962C8B-B14F-4D97-AF65-F5344CB8AC3E}">
        <p14:creationId xmlns:p14="http://schemas.microsoft.com/office/powerpoint/2010/main" val="2777415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3">
            <a:extLst>
              <a:ext uri="{FF2B5EF4-FFF2-40B4-BE49-F238E27FC236}">
                <a16:creationId xmlns:a16="http://schemas.microsoft.com/office/drawing/2014/main" id="{FB1D55C6-2E29-5D48-A40F-9897C71B7F09}"/>
              </a:ext>
            </a:extLst>
          </p:cNvPr>
          <p:cNvSpPr txBox="1">
            <a:spLocks/>
          </p:cNvSpPr>
          <p:nvPr/>
        </p:nvSpPr>
        <p:spPr bwMode="auto">
          <a:xfrm>
            <a:off x="178750" y="38368"/>
            <a:ext cx="8534400" cy="63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Implementation Using </a:t>
            </a:r>
            <a:r>
              <a:rPr kumimoji="0" lang="en-US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Basys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Four Patterns &amp; Four Corresponding Buttons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C0D4B95-5F90-EB46-AD69-B520CD33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570" y="2581150"/>
            <a:ext cx="1904994" cy="175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1E1A5DFF-7392-9746-A7E8-F05ECB86F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3820" y="1873264"/>
            <a:ext cx="9524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BTNU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(UP)</a:t>
            </a: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9FF20710-BAFE-254A-9F2A-E35AD0EC6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7459" y="4347594"/>
            <a:ext cx="116521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BTND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(DOWN)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F3D48282-B3F9-5847-9F74-CF050A145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863" y="3057587"/>
            <a:ext cx="13541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BTNR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b="1" dirty="0">
                <a:solidFill>
                  <a:prstClr val="black"/>
                </a:solidFill>
                <a:latin typeface="Arial" panose="020B0604020202020204" pitchFamily="34" charset="0"/>
              </a:rPr>
              <a:t>(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RIGHT)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9875159-6DF5-A841-8CD1-FCF737611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134" y="3091798"/>
            <a:ext cx="13541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BTNL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(LEFT)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89BBF-A1A3-4C4D-A757-65460AF8A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60" y="1774086"/>
            <a:ext cx="1295400" cy="941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48B48-3277-B841-9277-DD4320CCD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20" y="3070792"/>
            <a:ext cx="1313821" cy="1011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3DB48-4B1E-6B43-BDD8-6E17D82BC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0" y="3092723"/>
            <a:ext cx="1313820" cy="981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3826E-6688-6547-8273-32D77D8FD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60" y="4554572"/>
            <a:ext cx="1313820" cy="9291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2E4ADB-ED07-9B45-9A20-6D33023D6B54}"/>
              </a:ext>
            </a:extLst>
          </p:cNvPr>
          <p:cNvSpPr txBox="1"/>
          <p:nvPr/>
        </p:nvSpPr>
        <p:spPr>
          <a:xfrm>
            <a:off x="186370" y="6110811"/>
            <a:ext cx="4840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rightmost 7-segment displays</a:t>
            </a: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94E78371-F9C2-3C47-A916-99533F387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0337" y="1356479"/>
            <a:ext cx="9524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UP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0F85DEB1-546F-9F4B-B3DB-7B0927B46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2784" y="5556169"/>
            <a:ext cx="11652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DOWN</a:t>
            </a:r>
          </a:p>
        </p:txBody>
      </p:sp>
      <p:sp>
        <p:nvSpPr>
          <p:cNvPr id="32" name="TextBox 25">
            <a:extLst>
              <a:ext uri="{FF2B5EF4-FFF2-40B4-BE49-F238E27FC236}">
                <a16:creationId xmlns:a16="http://schemas.microsoft.com/office/drawing/2014/main" id="{77CD0B0E-054A-284D-A879-394D64B71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335" y="2689279"/>
            <a:ext cx="13541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RIGHT</a:t>
            </a:r>
          </a:p>
        </p:txBody>
      </p:sp>
      <p:sp>
        <p:nvSpPr>
          <p:cNvPr id="33" name="TextBox 26">
            <a:extLst>
              <a:ext uri="{FF2B5EF4-FFF2-40B4-BE49-F238E27FC236}">
                <a16:creationId xmlns:a16="http://schemas.microsoft.com/office/drawing/2014/main" id="{ECE43170-94EF-FF4D-A8EC-0025AC157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755" y="2700576"/>
            <a:ext cx="13541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1686884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3">
            <a:extLst>
              <a:ext uri="{FF2B5EF4-FFF2-40B4-BE49-F238E27FC236}">
                <a16:creationId xmlns:a16="http://schemas.microsoft.com/office/drawing/2014/main" id="{FB1D55C6-2E29-5D48-A40F-9897C71B7F09}"/>
              </a:ext>
            </a:extLst>
          </p:cNvPr>
          <p:cNvSpPr txBox="1">
            <a:spLocks/>
          </p:cNvSpPr>
          <p:nvPr/>
        </p:nvSpPr>
        <p:spPr bwMode="auto">
          <a:xfrm>
            <a:off x="178750" y="38368"/>
            <a:ext cx="8534400" cy="63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Current Level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2E4ADB-ED07-9B45-9A20-6D33023D6B54}"/>
              </a:ext>
            </a:extLst>
          </p:cNvPr>
          <p:cNvSpPr txBox="1"/>
          <p:nvPr/>
        </p:nvSpPr>
        <p:spPr>
          <a:xfrm>
            <a:off x="726212" y="4110869"/>
            <a:ext cx="2839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Two leftmost </a:t>
            </a:r>
          </a:p>
          <a:p>
            <a:pPr algn="ctr"/>
            <a:r>
              <a:rPr lang="en-US" dirty="0"/>
              <a:t>7-segment displays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BE3AD-CFE5-7B49-A66C-5859EF5B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73918"/>
            <a:ext cx="3072465" cy="19094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0C4A1-8879-1740-BB8D-CD29AF06B257}"/>
              </a:ext>
            </a:extLst>
          </p:cNvPr>
          <p:cNvSpPr txBox="1"/>
          <p:nvPr/>
        </p:nvSpPr>
        <p:spPr>
          <a:xfrm>
            <a:off x="4657650" y="1135918"/>
            <a:ext cx="34708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level determines </a:t>
            </a:r>
          </a:p>
          <a:p>
            <a:pPr algn="ctr"/>
            <a:r>
              <a:rPr lang="en-US" dirty="0"/>
              <a:t>the number of </a:t>
            </a:r>
          </a:p>
          <a:p>
            <a:pPr algn="ctr"/>
            <a:r>
              <a:rPr lang="en-US" dirty="0"/>
              <a:t>patterns in a sequence.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12202E-ACA2-FD47-9607-9FF9316BDB83}"/>
              </a:ext>
            </a:extLst>
          </p:cNvPr>
          <p:cNvSpPr txBox="1"/>
          <p:nvPr/>
        </p:nvSpPr>
        <p:spPr>
          <a:xfrm>
            <a:off x="4267200" y="2597465"/>
            <a:ext cx="4054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initial level is equal to 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6FEAA-AC04-9748-951C-2FDC037FF11D}"/>
              </a:ext>
            </a:extLst>
          </p:cNvPr>
          <p:cNvSpPr txBox="1"/>
          <p:nvPr/>
        </p:nvSpPr>
        <p:spPr>
          <a:xfrm>
            <a:off x="4050112" y="3348898"/>
            <a:ext cx="4685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When a user properly repeats </a:t>
            </a:r>
          </a:p>
          <a:p>
            <a:pPr algn="ctr"/>
            <a:r>
              <a:rPr lang="en-US" dirty="0"/>
              <a:t>the displayed sequence using </a:t>
            </a:r>
          </a:p>
          <a:p>
            <a:pPr algn="ctr"/>
            <a:r>
              <a:rPr lang="en-US" dirty="0"/>
              <a:t>buttons, the level is incremented.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2A4D8-2228-FA40-8596-8A423E00DA41}"/>
              </a:ext>
            </a:extLst>
          </p:cNvPr>
          <p:cNvSpPr txBox="1"/>
          <p:nvPr/>
        </p:nvSpPr>
        <p:spPr>
          <a:xfrm>
            <a:off x="3880193" y="4891085"/>
            <a:ext cx="5025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the user succeeds at the level 16,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the game is over.</a:t>
            </a:r>
          </a:p>
        </p:txBody>
      </p:sp>
    </p:spTree>
    <p:extLst>
      <p:ext uri="{BB962C8B-B14F-4D97-AF65-F5344CB8AC3E}">
        <p14:creationId xmlns:p14="http://schemas.microsoft.com/office/powerpoint/2010/main" val="2541455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3">
            <a:extLst>
              <a:ext uri="{FF2B5EF4-FFF2-40B4-BE49-F238E27FC236}">
                <a16:creationId xmlns:a16="http://schemas.microsoft.com/office/drawing/2014/main" id="{FB1D55C6-2E29-5D48-A40F-9897C71B7F09}"/>
              </a:ext>
            </a:extLst>
          </p:cNvPr>
          <p:cNvSpPr txBox="1">
            <a:spLocks/>
          </p:cNvSpPr>
          <p:nvPr/>
        </p:nvSpPr>
        <p:spPr bwMode="auto">
          <a:xfrm>
            <a:off x="178750" y="38368"/>
            <a:ext cx="8534400" cy="63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Additional Messages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8895F-833D-884B-A095-C031EF437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66593"/>
            <a:ext cx="2613113" cy="914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AEA0C-3D0C-AB40-B2BA-4B170035D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" y="2387285"/>
            <a:ext cx="2613113" cy="91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DBF2AD-C541-FC4F-BCDD-78163318B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" y="3620945"/>
            <a:ext cx="2621762" cy="951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9682D5-B3F4-C746-82D3-4F3BC81AB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4843129"/>
            <a:ext cx="2621761" cy="9303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63F945-845C-BF48-BB1E-64B6487FB49F}"/>
              </a:ext>
            </a:extLst>
          </p:cNvPr>
          <p:cNvSpPr txBox="1"/>
          <p:nvPr/>
        </p:nvSpPr>
        <p:spPr>
          <a:xfrm>
            <a:off x="3412434" y="1166593"/>
            <a:ext cx="5299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Begin (</a:t>
            </a:r>
            <a:r>
              <a:rPr lang="en-US" b="1" dirty="0" err="1"/>
              <a:t>bEgn</a:t>
            </a:r>
            <a:r>
              <a:rPr lang="en-US" b="1" dirty="0"/>
              <a:t>): </a:t>
            </a:r>
            <a:r>
              <a:rPr lang="en-US" dirty="0"/>
              <a:t>Blinking. Displayed in </a:t>
            </a:r>
            <a:br>
              <a:rPr lang="en-US" dirty="0"/>
            </a:br>
            <a:r>
              <a:rPr lang="en-US" dirty="0"/>
              <a:t>the reset state until BTNC is pressed.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D6A91B-61D5-644C-95C2-DAB36BA2C9F8}"/>
              </a:ext>
            </a:extLst>
          </p:cNvPr>
          <p:cNvSpPr txBox="1"/>
          <p:nvPr/>
        </p:nvSpPr>
        <p:spPr>
          <a:xfrm>
            <a:off x="3505200" y="2429953"/>
            <a:ext cx="5379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PASS: </a:t>
            </a:r>
            <a:r>
              <a:rPr lang="en-US" dirty="0"/>
              <a:t>Static. Displayed for 2 seconds</a:t>
            </a:r>
          </a:p>
          <a:p>
            <a:pPr algn="ctr"/>
            <a:r>
              <a:rPr lang="en-US" dirty="0"/>
              <a:t>after a user clears a level.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C13101-BFE4-BC4B-BA9F-248AE79F3D58}"/>
              </a:ext>
            </a:extLst>
          </p:cNvPr>
          <p:cNvSpPr txBox="1"/>
          <p:nvPr/>
        </p:nvSpPr>
        <p:spPr>
          <a:xfrm>
            <a:off x="3352800" y="3680996"/>
            <a:ext cx="5419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FAIL: </a:t>
            </a:r>
            <a:r>
              <a:rPr lang="en-US" dirty="0"/>
              <a:t>Static. Displayed for 2 seconds</a:t>
            </a:r>
          </a:p>
          <a:p>
            <a:pPr algn="ctr"/>
            <a:r>
              <a:rPr lang="en-US" dirty="0"/>
              <a:t>after a user fails to clear a level.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98971C-BA7D-AF4C-B42D-5307CC7DD86E}"/>
              </a:ext>
            </a:extLst>
          </p:cNvPr>
          <p:cNvSpPr txBox="1"/>
          <p:nvPr/>
        </p:nvSpPr>
        <p:spPr>
          <a:xfrm>
            <a:off x="3341904" y="4843129"/>
            <a:ext cx="5440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End: </a:t>
            </a:r>
            <a:r>
              <a:rPr lang="en-US" dirty="0"/>
              <a:t>Blinking. Displayed for 2 seconds</a:t>
            </a:r>
          </a:p>
          <a:p>
            <a:pPr algn="ctr"/>
            <a:r>
              <a:rPr lang="en-US" dirty="0"/>
              <a:t>after the game is over.</a:t>
            </a:r>
          </a:p>
        </p:txBody>
      </p:sp>
    </p:spTree>
    <p:extLst>
      <p:ext uri="{BB962C8B-B14F-4D97-AF65-F5344CB8AC3E}">
        <p14:creationId xmlns:p14="http://schemas.microsoft.com/office/powerpoint/2010/main" val="1138251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F85EB1-794C-438D-8C1E-B61A58191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86" y="3433563"/>
            <a:ext cx="6617613" cy="9906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1D6D1660-5DD6-1749-BD98-6456CD552915}"/>
              </a:ext>
            </a:extLst>
          </p:cNvPr>
          <p:cNvSpPr txBox="1">
            <a:spLocks/>
          </p:cNvSpPr>
          <p:nvPr/>
        </p:nvSpPr>
        <p:spPr bwMode="auto">
          <a:xfrm>
            <a:off x="358140" y="28826"/>
            <a:ext cx="8534400" cy="63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Difficulty Level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972D99-779B-4C41-AB8C-803C252ADC7E}"/>
              </a:ext>
            </a:extLst>
          </p:cNvPr>
          <p:cNvSpPr/>
          <p:nvPr/>
        </p:nvSpPr>
        <p:spPr>
          <a:xfrm>
            <a:off x="1701393" y="3281163"/>
            <a:ext cx="838200" cy="1295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284B3-388E-6B48-81E7-9B7A138B6419}"/>
              </a:ext>
            </a:extLst>
          </p:cNvPr>
          <p:cNvSpPr txBox="1"/>
          <p:nvPr/>
        </p:nvSpPr>
        <p:spPr>
          <a:xfrm>
            <a:off x="1828800" y="4725906"/>
            <a:ext cx="3658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0 0: delay of 2.0 seconds</a:t>
            </a:r>
          </a:p>
          <a:p>
            <a:r>
              <a:rPr lang="en-US" dirty="0">
                <a:solidFill>
                  <a:schemeClr val="tx2"/>
                </a:solidFill>
              </a:rPr>
              <a:t>0 1: delay of 1.5 seconds</a:t>
            </a:r>
          </a:p>
          <a:p>
            <a:r>
              <a:rPr lang="en-US" dirty="0">
                <a:solidFill>
                  <a:schemeClr val="tx2"/>
                </a:solidFill>
              </a:rPr>
              <a:t>1 0: delay of 1.0 seconds</a:t>
            </a:r>
          </a:p>
          <a:p>
            <a:r>
              <a:rPr lang="en-US" dirty="0">
                <a:solidFill>
                  <a:schemeClr val="tx2"/>
                </a:solidFill>
              </a:rPr>
              <a:t>1 1: delay of 0.5 seconds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7471F-6EE9-A344-850E-744B4C612497}"/>
              </a:ext>
            </a:extLst>
          </p:cNvPr>
          <p:cNvSpPr txBox="1"/>
          <p:nvPr/>
        </p:nvSpPr>
        <p:spPr>
          <a:xfrm>
            <a:off x="1270658" y="2638657"/>
            <a:ext cx="6805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Controlled by two leftmost switches: SW 15 &amp; 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13BD7-E50F-1345-ABF0-34A38E8037FE}"/>
              </a:ext>
            </a:extLst>
          </p:cNvPr>
          <p:cNvSpPr txBox="1"/>
          <p:nvPr/>
        </p:nvSpPr>
        <p:spPr>
          <a:xfrm>
            <a:off x="981316" y="647788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Controls the delay between the patterns </a:t>
            </a:r>
            <a:br>
              <a:rPr lang="en-US" dirty="0"/>
            </a:br>
            <a:r>
              <a:rPr lang="en-US" dirty="0"/>
              <a:t>displayed during a game.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63452-DC93-194B-B680-A7505CAFDF7C}"/>
              </a:ext>
            </a:extLst>
          </p:cNvPr>
          <p:cNvSpPr txBox="1"/>
          <p:nvPr/>
        </p:nvSpPr>
        <p:spPr>
          <a:xfrm>
            <a:off x="981316" y="-990213"/>
            <a:ext cx="7101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Controls the delay between the patterns displayed </a:t>
            </a:r>
          </a:p>
          <a:p>
            <a:pPr algn="ctr"/>
            <a:r>
              <a:rPr lang="en-US" dirty="0"/>
              <a:t>during the game.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1AC700-46E0-AF4C-B87E-698252A21FF6}"/>
              </a:ext>
            </a:extLst>
          </p:cNvPr>
          <p:cNvSpPr txBox="1"/>
          <p:nvPr/>
        </p:nvSpPr>
        <p:spPr>
          <a:xfrm>
            <a:off x="1277872" y="1602841"/>
            <a:ext cx="6790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Should be set before the start of a game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and should stay the same throughout the game. </a:t>
            </a:r>
          </a:p>
        </p:txBody>
      </p:sp>
    </p:spTree>
    <p:extLst>
      <p:ext uri="{BB962C8B-B14F-4D97-AF65-F5344CB8AC3E}">
        <p14:creationId xmlns:p14="http://schemas.microsoft.com/office/powerpoint/2010/main" val="306504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2">
            <a:extLst>
              <a:ext uri="{FF2B5EF4-FFF2-40B4-BE49-F238E27FC236}">
                <a16:creationId xmlns:a16="http://schemas.microsoft.com/office/drawing/2014/main" id="{19AEE6D1-7EE5-FD44-B7ED-ED3B84543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67000"/>
            <a:ext cx="9144000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 eaLnBrk="0" hangingPunct="0"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 eaLnBrk="0" hangingPunct="0"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 eaLnBrk="0" hangingPunct="0"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 eaLnBrk="0" hangingPunct="0"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 eaLnBrk="0" hangingPunct="0"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SzPct val="100000"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Pseudo-Random Number Generators</a:t>
            </a:r>
          </a:p>
          <a:p>
            <a:pPr algn="ctr" eaLnBrk="1" hangingPunct="1">
              <a:spcBef>
                <a:spcPts val="913"/>
              </a:spcBef>
              <a:buClr>
                <a:srgbClr val="000000"/>
              </a:buClr>
              <a:buSzPct val="100000"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Implemented Using LFSRs</a:t>
            </a:r>
            <a:endParaRPr lang="pl-PL" altLang="en-US" sz="3600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218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A9FC329F-DAFE-4040-96EB-92ACE003E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altLang="en-US" sz="3200" b="1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PRNG</a:t>
            </a:r>
          </a:p>
        </p:txBody>
      </p:sp>
      <p:sp>
        <p:nvSpPr>
          <p:cNvPr id="40962" name="Content Placeholder 3">
            <a:extLst>
              <a:ext uri="{FF2B5EF4-FFF2-40B4-BE49-F238E27FC236}">
                <a16:creationId xmlns:a16="http://schemas.microsoft.com/office/drawing/2014/main" id="{C3032015-741E-3045-BA13-88C3E4FEE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3429000"/>
          </a:xfrm>
        </p:spPr>
        <p:txBody>
          <a:bodyPr/>
          <a:lstStyle/>
          <a:p>
            <a:r>
              <a:rPr lang="en-US" altLang="en-US" sz="2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Generates a sequence of numbers that approximates the properties of random numbers. </a:t>
            </a:r>
          </a:p>
          <a:p>
            <a:r>
              <a:rPr lang="en-US" altLang="en-US" sz="2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sequence is fully deterministic, i.e., it can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sz="2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	be repeated based on an initial state of PRNG.</a:t>
            </a:r>
          </a:p>
          <a:p>
            <a:r>
              <a:rPr lang="en-US" altLang="en-US" sz="2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period of the sequence may be made very large (typically, 2</a:t>
            </a:r>
            <a:r>
              <a:rPr lang="en-US" altLang="en-US" sz="2800" baseline="300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sz="28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-1, where n is an internal state size)</a:t>
            </a:r>
          </a:p>
        </p:txBody>
      </p:sp>
    </p:spTree>
    <p:extLst>
      <p:ext uri="{BB962C8B-B14F-4D97-AF65-F5344CB8AC3E}">
        <p14:creationId xmlns:p14="http://schemas.microsoft.com/office/powerpoint/2010/main" val="206335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0" y="2209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Seven Segment Displays</a:t>
            </a:r>
            <a:endParaRPr lang="pl-PL" altLang="en-US" sz="3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738AC-09AC-4ABF-BC56-C534AD902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348" y="3352800"/>
            <a:ext cx="4141304" cy="1524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2">
            <a:extLst>
              <a:ext uri="{FF2B5EF4-FFF2-40B4-BE49-F238E27FC236}">
                <a16:creationId xmlns:a16="http://schemas.microsoft.com/office/drawing/2014/main" id="{F08F628C-F34D-1148-AC7E-4BC2296C4D2B}"/>
              </a:ext>
            </a:extLst>
          </p:cNvPr>
          <p:cNvPicPr>
            <a:picLocks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219200"/>
            <a:ext cx="8686800" cy="2528888"/>
          </a:xfrm>
          <a:noFill/>
        </p:spPr>
      </p:pic>
      <p:sp>
        <p:nvSpPr>
          <p:cNvPr id="44035" name="Text Box 3">
            <a:extLst>
              <a:ext uri="{FF2B5EF4-FFF2-40B4-BE49-F238E27FC236}">
                <a16:creationId xmlns:a16="http://schemas.microsoft.com/office/drawing/2014/main" id="{291BA603-E296-1A4C-9BA6-2116932A1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28600"/>
            <a:ext cx="7880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32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Feedback Shift Register (LFSR)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30999643-C071-3144-BB00-701F9C356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343400"/>
            <a:ext cx="17796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cs typeface="Arial" panose="020B0604020202020204" pitchFamily="34" charset="0"/>
                <a:sym typeface="Symbol" pitchFamily="2" charset="2"/>
              </a:rPr>
              <a:t> </a:t>
            </a:r>
            <a:r>
              <a:rPr lang="en-US" altLang="en-US" sz="2800">
                <a:solidFill>
                  <a:srgbClr val="000000"/>
                </a:solidFill>
                <a:cs typeface="Arial" panose="020B0604020202020204" pitchFamily="34" charset="0"/>
              </a:rPr>
              <a:t>L, C(D) </a:t>
            </a:r>
            <a:r>
              <a:rPr lang="en-US" altLang="en-US" sz="2800">
                <a:solidFill>
                  <a:srgbClr val="000000"/>
                </a:solidFill>
                <a:cs typeface="Arial" panose="020B0604020202020204" pitchFamily="34" charset="0"/>
                <a:sym typeface="Symbol" pitchFamily="2" charset="2"/>
              </a:rPr>
              <a:t>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  <a:sym typeface="Symbol" pitchFamily="2" charset="2"/>
            </a:endParaRP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87752E35-2EC0-304F-8BCE-A10D26771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0" y="5245100"/>
            <a:ext cx="51171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Connection polynomial, C(D)</a:t>
            </a:r>
            <a:endParaRPr lang="en-US" sz="2800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2BE4DAC2-9EEC-364B-93B1-89B3467BB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200" y="5939957"/>
            <a:ext cx="566853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C(D) = 1 + c</a:t>
            </a:r>
            <a:r>
              <a:rPr lang="en-US" sz="2800" baseline="-250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1</a:t>
            </a: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D + c</a:t>
            </a:r>
            <a:r>
              <a:rPr lang="en-US" sz="2800" baseline="-250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D</a:t>
            </a:r>
            <a:r>
              <a:rPr lang="en-US" sz="2800" baseline="300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+ . . . + </a:t>
            </a:r>
            <a:r>
              <a:rPr lang="en-US" sz="2800" dirty="0" err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en-US" sz="2800" baseline="-25000" dirty="0" err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L</a:t>
            </a:r>
            <a:r>
              <a:rPr lang="en-US" sz="2800" dirty="0" err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D</a:t>
            </a:r>
            <a:r>
              <a:rPr lang="en-US" sz="2800" baseline="30000" dirty="0" err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L</a:t>
            </a:r>
            <a:endParaRPr lang="en-US" dirty="0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4039" name="Text Box 7">
            <a:extLst>
              <a:ext uri="{FF2B5EF4-FFF2-40B4-BE49-F238E27FC236}">
                <a16:creationId xmlns:a16="http://schemas.microsoft.com/office/drawing/2014/main" id="{AA164E9D-B041-7D41-A443-9FE1C7162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0" y="5245100"/>
            <a:ext cx="1383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Length</a:t>
            </a:r>
            <a:endParaRPr lang="pl-PL" sz="2800" b="1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4040" name="Line 8">
            <a:extLst>
              <a:ext uri="{FF2B5EF4-FFF2-40B4-BE49-F238E27FC236}">
                <a16:creationId xmlns:a16="http://schemas.microsoft.com/office/drawing/2014/main" id="{EDA9DCFB-8308-5C4C-99B4-8CD8F829B3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68600" y="4940300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4041" name="Line 9">
            <a:extLst>
              <a:ext uri="{FF2B5EF4-FFF2-40B4-BE49-F238E27FC236}">
                <a16:creationId xmlns:a16="http://schemas.microsoft.com/office/drawing/2014/main" id="{43370DBA-04AD-E447-8B91-5DE2EC0470E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6000" y="4940300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330C8230-EAAB-2941-B624-7580AD8FF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3581400"/>
            <a:ext cx="33762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 dirty="0" err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Each</a:t>
            </a:r>
            <a:r>
              <a:rPr lang="pl-PL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pl-PL" dirty="0" err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stage</a:t>
            </a:r>
            <a:r>
              <a:rPr lang="pl-PL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= D </a:t>
            </a:r>
            <a:r>
              <a:rPr lang="pl-PL" dirty="0" err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flip</a:t>
            </a:r>
            <a:r>
              <a:rPr lang="pl-PL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-flop</a:t>
            </a:r>
          </a:p>
        </p:txBody>
      </p:sp>
    </p:spTree>
    <p:extLst>
      <p:ext uri="{BB962C8B-B14F-4D97-AF65-F5344CB8AC3E}">
        <p14:creationId xmlns:p14="http://schemas.microsoft.com/office/powerpoint/2010/main" val="3548859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>
            <a:extLst>
              <a:ext uri="{FF2B5EF4-FFF2-40B4-BE49-F238E27FC236}">
                <a16:creationId xmlns:a16="http://schemas.microsoft.com/office/drawing/2014/main" id="{68B97C04-19E0-D24F-877F-17318D93DD2A}"/>
              </a:ext>
            </a:extLst>
          </p:cNvPr>
          <p:cNvPicPr>
            <a:picLocks noChangeAspect="1" noChangeArrowheads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3505200"/>
            <a:ext cx="8610600" cy="2509838"/>
          </a:xfrm>
          <a:noFill/>
        </p:spPr>
      </p:pic>
      <p:sp>
        <p:nvSpPr>
          <p:cNvPr id="45059" name="Text Box 3">
            <a:extLst>
              <a:ext uri="{FF2B5EF4-FFF2-40B4-BE49-F238E27FC236}">
                <a16:creationId xmlns:a16="http://schemas.microsoft.com/office/drawing/2014/main" id="{DDDC6DAE-B642-0D44-908F-648C31A40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1079500"/>
            <a:ext cx="21932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00"/>
                </a:solidFill>
                <a:cs typeface="Arial" panose="020B0604020202020204" pitchFamily="34" charset="0"/>
                <a:sym typeface="Symbol" pitchFamily="2" charset="2"/>
              </a:rPr>
              <a:t> </a:t>
            </a:r>
            <a:r>
              <a:rPr lang="en-US" altLang="en-US" sz="2800">
                <a:solidFill>
                  <a:srgbClr val="000000"/>
                </a:solidFill>
                <a:cs typeface="Arial" panose="020B0604020202020204" pitchFamily="34" charset="0"/>
              </a:rPr>
              <a:t>4, 1+D+D</a:t>
            </a:r>
            <a:r>
              <a:rPr lang="en-US" altLang="en-US" sz="2800" baseline="3000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  <a:r>
              <a:rPr lang="en-US" altLang="en-US" sz="2800">
                <a:solidFill>
                  <a:srgbClr val="000000"/>
                </a:solidFill>
                <a:cs typeface="Arial" panose="020B0604020202020204" pitchFamily="34" charset="0"/>
                <a:sym typeface="Symbol" pitchFamily="2" charset="2"/>
              </a:rPr>
              <a:t>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  <a:sym typeface="Symbol" pitchFamily="2" charset="2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3451B9FB-F691-AE4D-91D2-B58639969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981200"/>
            <a:ext cx="51171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Connection polynomial, C(D)</a:t>
            </a:r>
            <a:endParaRPr lang="en-US" sz="2800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891250D5-7EFA-1D4A-B8D8-A5B832A79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981200"/>
            <a:ext cx="1383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Length</a:t>
            </a:r>
            <a:endParaRPr lang="pl-PL" sz="2800" b="1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5062" name="Line 6">
            <a:extLst>
              <a:ext uri="{FF2B5EF4-FFF2-40B4-BE49-F238E27FC236}">
                <a16:creationId xmlns:a16="http://schemas.microsoft.com/office/drawing/2014/main" id="{E4C87D00-0A50-1D46-ABE3-899F2EAFA4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1676400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5063" name="Line 7">
            <a:extLst>
              <a:ext uri="{FF2B5EF4-FFF2-40B4-BE49-F238E27FC236}">
                <a16:creationId xmlns:a16="http://schemas.microsoft.com/office/drawing/2014/main" id="{04403529-C8DB-B94F-9587-4E613A8C9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676400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5064" name="Text Box 8">
            <a:extLst>
              <a:ext uri="{FF2B5EF4-FFF2-40B4-BE49-F238E27FC236}">
                <a16:creationId xmlns:a16="http://schemas.microsoft.com/office/drawing/2014/main" id="{BEF41025-2C94-2B44-B107-FFD67F013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0" y="152400"/>
            <a:ext cx="4533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32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of LFSR</a:t>
            </a:r>
            <a:endParaRPr lang="pl-PL" sz="32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65" name="Text Box 9">
            <a:extLst>
              <a:ext uri="{FF2B5EF4-FFF2-40B4-BE49-F238E27FC236}">
                <a16:creationId xmlns:a16="http://schemas.microsoft.com/office/drawing/2014/main" id="{0289FFE1-BCDA-964E-AD56-EFE755C0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2119" y="5730291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pl-PL" baseline="-250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1</a:t>
            </a:r>
            <a:r>
              <a:rPr lang="pl-PL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=1</a:t>
            </a:r>
          </a:p>
        </p:txBody>
      </p:sp>
      <p:sp>
        <p:nvSpPr>
          <p:cNvPr id="45066" name="Text Box 10">
            <a:extLst>
              <a:ext uri="{FF2B5EF4-FFF2-40B4-BE49-F238E27FC236}">
                <a16:creationId xmlns:a16="http://schemas.microsoft.com/office/drawing/2014/main" id="{F75D0259-2FD9-5C4B-AE4F-9012BE6B6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375" y="571500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pl-PL" baseline="-250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2</a:t>
            </a:r>
            <a:r>
              <a:rPr lang="pl-PL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=0</a:t>
            </a:r>
          </a:p>
        </p:txBody>
      </p:sp>
      <p:sp>
        <p:nvSpPr>
          <p:cNvPr id="45067" name="Text Box 11">
            <a:extLst>
              <a:ext uri="{FF2B5EF4-FFF2-40B4-BE49-F238E27FC236}">
                <a16:creationId xmlns:a16="http://schemas.microsoft.com/office/drawing/2014/main" id="{FCD444CF-90D2-154D-824D-160529664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1459" y="571500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pl-PL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3</a:t>
            </a:r>
            <a:r>
              <a:rPr lang="pl-PL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=0</a:t>
            </a:r>
          </a:p>
        </p:txBody>
      </p:sp>
      <p:sp>
        <p:nvSpPr>
          <p:cNvPr id="45068" name="Text Box 12">
            <a:extLst>
              <a:ext uri="{FF2B5EF4-FFF2-40B4-BE49-F238E27FC236}">
                <a16:creationId xmlns:a16="http://schemas.microsoft.com/office/drawing/2014/main" id="{E24751BD-938E-FD4D-B0F7-6110E9706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511" y="571500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pl-PL" baseline="-250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4</a:t>
            </a:r>
            <a:r>
              <a:rPr lang="pl-PL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=1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176F587E-6D5D-E54A-BEFD-BFFAB1480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457" y="2720370"/>
            <a:ext cx="57871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C(D) = 1 + </a:t>
            </a:r>
            <a:r>
              <a:rPr lang="pl-PL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1</a:t>
            </a:r>
            <a:r>
              <a:rPr lang="pl-PL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</a:t>
            </a: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D + </a:t>
            </a:r>
            <a:r>
              <a:rPr lang="pl-PL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0</a:t>
            </a:r>
            <a:r>
              <a:rPr lang="pl-PL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</a:t>
            </a: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D</a:t>
            </a:r>
            <a:r>
              <a:rPr lang="en-US" sz="2800" baseline="300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+ </a:t>
            </a:r>
            <a:r>
              <a:rPr lang="pl-PL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0</a:t>
            </a:r>
            <a:r>
              <a:rPr lang="pl-PL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</a:t>
            </a: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D</a:t>
            </a:r>
            <a:r>
              <a:rPr lang="pl-PL" sz="2800" baseline="300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3</a:t>
            </a:r>
            <a:r>
              <a:rPr lang="pl-PL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+</a:t>
            </a: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pl-PL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1</a:t>
            </a:r>
            <a:r>
              <a:rPr lang="pl-PL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</a:t>
            </a:r>
            <a:r>
              <a:rPr lang="en-US" sz="28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D</a:t>
            </a:r>
            <a:r>
              <a:rPr lang="pl-PL" sz="2800" baseline="30000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4</a:t>
            </a:r>
            <a:endParaRPr lang="en-US" sz="2800" baseline="30000" dirty="0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247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>
            <a:extLst>
              <a:ext uri="{FF2B5EF4-FFF2-40B4-BE49-F238E27FC236}">
                <a16:creationId xmlns:a16="http://schemas.microsoft.com/office/drawing/2014/main" id="{7CC58290-8EE6-8E4B-968D-849123F8D4F4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4038600"/>
            <a:ext cx="5943600" cy="2568575"/>
          </a:xfrm>
          <a:noFill/>
        </p:spPr>
      </p:pic>
      <p:pic>
        <p:nvPicPr>
          <p:cNvPr id="48130" name="Picture 3">
            <a:extLst>
              <a:ext uri="{FF2B5EF4-FFF2-40B4-BE49-F238E27FC236}">
                <a16:creationId xmlns:a16="http://schemas.microsoft.com/office/drawing/2014/main" id="{77F0C3D5-F9AA-764B-AA03-DB27E5453324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685800"/>
            <a:ext cx="8610600" cy="2508250"/>
          </a:xfrm>
          <a:noFill/>
        </p:spPr>
      </p:pic>
      <p:sp>
        <p:nvSpPr>
          <p:cNvPr id="47108" name="Text Box 4">
            <a:extLst>
              <a:ext uri="{FF2B5EF4-FFF2-40B4-BE49-F238E27FC236}">
                <a16:creationId xmlns:a16="http://schemas.microsoft.com/office/drawing/2014/main" id="{6AE6601E-FA1F-F64C-8834-EDF4BC961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00" y="31095"/>
            <a:ext cx="5486400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32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LFSR State Sequence</a:t>
            </a:r>
            <a:endParaRPr lang="pl-PL" sz="32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109" name="Text Box 5">
            <a:extLst>
              <a:ext uri="{FF2B5EF4-FFF2-40B4-BE49-F238E27FC236}">
                <a16:creationId xmlns:a16="http://schemas.microsoft.com/office/drawing/2014/main" id="{CD1DC129-75D0-3A4C-AE7B-0F22F6A17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200400"/>
            <a:ext cx="64700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4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= </a:t>
            </a: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1</a:t>
            </a: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3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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2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en-US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2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 </a:t>
            </a: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c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3</a:t>
            </a: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1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   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4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0 </a:t>
            </a: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= 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3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  <a:sym typeface="Symbol" charset="0"/>
              </a:rPr>
              <a:t> </a:t>
            </a:r>
            <a:r>
              <a:rPr lang="en-US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0 </a:t>
            </a:r>
            <a:endParaRPr lang="en-US" sz="2800" baseline="-25000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7E8BD08B-49BF-FA44-B150-4174D41D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76400"/>
            <a:ext cx="4972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7111" name="Text Box 7">
            <a:extLst>
              <a:ext uri="{FF2B5EF4-FFF2-40B4-BE49-F238E27FC236}">
                <a16:creationId xmlns:a16="http://schemas.microsoft.com/office/drawing/2014/main" id="{230A44F4-49B5-564A-B47D-498F3B6F8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676400"/>
            <a:ext cx="4972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7112" name="Text Box 8">
            <a:extLst>
              <a:ext uri="{FF2B5EF4-FFF2-40B4-BE49-F238E27FC236}">
                <a16:creationId xmlns:a16="http://schemas.microsoft.com/office/drawing/2014/main" id="{7B1C3951-145B-F14A-AD83-4BD7F2083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676400"/>
            <a:ext cx="4972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BC215D41-B0C1-9348-A723-246C9CF1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1676400"/>
            <a:ext cx="4972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114" name="Text Box 10">
            <a:extLst>
              <a:ext uri="{FF2B5EF4-FFF2-40B4-BE49-F238E27FC236}">
                <a16:creationId xmlns:a16="http://schemas.microsoft.com/office/drawing/2014/main" id="{52C45CBD-F4E0-044F-A618-08C421070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676400"/>
            <a:ext cx="4972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l-PL" sz="28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s</a:t>
            </a:r>
            <a:r>
              <a:rPr lang="pl-PL" sz="2800" baseline="-2500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0212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3">
            <a:extLst>
              <a:ext uri="{FF2B5EF4-FFF2-40B4-BE49-F238E27FC236}">
                <a16:creationId xmlns:a16="http://schemas.microsoft.com/office/drawing/2014/main" id="{EFBFCAA9-C1E7-DC44-938C-8B811A142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1474788"/>
            <a:ext cx="353173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  <a:sym typeface="Symbol" pitchFamily="2" charset="2"/>
              </a:rPr>
              <a:t> 8</a:t>
            </a:r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, 1+D</a:t>
            </a:r>
            <a:r>
              <a:rPr lang="en-US" altLang="en-US" sz="2800" baseline="30000" dirty="0">
                <a:solidFill>
                  <a:srgbClr val="000000"/>
                </a:solidFill>
                <a:cs typeface="Arial" panose="020B0604020202020204" pitchFamily="34" charset="0"/>
              </a:rPr>
              <a:t>4</a:t>
            </a:r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+D</a:t>
            </a:r>
            <a:r>
              <a:rPr lang="en-US" altLang="en-US" sz="2800" baseline="30000" dirty="0">
                <a:solidFill>
                  <a:srgbClr val="000000"/>
                </a:solidFill>
                <a:cs typeface="Arial" panose="020B0604020202020204" pitchFamily="34" charset="0"/>
              </a:rPr>
              <a:t>5</a:t>
            </a:r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+D</a:t>
            </a:r>
            <a:r>
              <a:rPr lang="en-US" altLang="en-US" sz="2800" baseline="30000" dirty="0">
                <a:solidFill>
                  <a:srgbClr val="000000"/>
                </a:solidFill>
                <a:cs typeface="Arial" panose="020B0604020202020204" pitchFamily="34" charset="0"/>
              </a:rPr>
              <a:t>6</a:t>
            </a:r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+D</a:t>
            </a:r>
            <a:r>
              <a:rPr lang="en-US" altLang="en-US" sz="2800" baseline="30000" dirty="0">
                <a:solidFill>
                  <a:srgbClr val="000000"/>
                </a:solidFill>
                <a:cs typeface="Arial" panose="020B0604020202020204" pitchFamily="34" charset="0"/>
              </a:rPr>
              <a:t>8</a:t>
            </a:r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  <a:sym typeface="Symbol" pitchFamily="2" charset="2"/>
              </a:rPr>
              <a:t></a:t>
            </a:r>
            <a:endParaRPr lang="en-US" altLang="en-US" dirty="0">
              <a:solidFill>
                <a:srgbClr val="000000"/>
              </a:solidFill>
              <a:cs typeface="Arial" panose="020B0604020202020204" pitchFamily="34" charset="0"/>
              <a:sym typeface="Symbol" pitchFamily="2" charset="2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73E1CA2F-C8F7-6542-993D-5D6C08A5A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376488"/>
            <a:ext cx="51171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dirty="0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Connection polynomial, C(D)</a:t>
            </a:r>
            <a:endParaRPr lang="en-US" sz="2800" dirty="0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8C3650EF-B958-6049-9190-8970A2985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76488"/>
            <a:ext cx="13837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>
                <a:solidFill>
                  <a:prstClr val="black"/>
                </a:solidFill>
                <a:ea typeface="ＭＳ Ｐゴシック" charset="0"/>
                <a:cs typeface="Arial" panose="020B0604020202020204" pitchFamily="34" charset="0"/>
              </a:rPr>
              <a:t>Length</a:t>
            </a:r>
            <a:endParaRPr lang="pl-PL" sz="2800" b="1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5062" name="Line 6">
            <a:extLst>
              <a:ext uri="{FF2B5EF4-FFF2-40B4-BE49-F238E27FC236}">
                <a16:creationId xmlns:a16="http://schemas.microsoft.com/office/drawing/2014/main" id="{FCDC4AC5-9DF1-024F-A450-44327506E6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2071688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5063" name="Line 7">
            <a:extLst>
              <a:ext uri="{FF2B5EF4-FFF2-40B4-BE49-F238E27FC236}">
                <a16:creationId xmlns:a16="http://schemas.microsoft.com/office/drawing/2014/main" id="{9E2280DA-EF77-FB43-9679-23F07AD6C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071688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45064" name="Text Box 8">
            <a:extLst>
              <a:ext uri="{FF2B5EF4-FFF2-40B4-BE49-F238E27FC236}">
                <a16:creationId xmlns:a16="http://schemas.microsoft.com/office/drawing/2014/main" id="{9F644124-FFBE-9742-941E-6E157B40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150" y="287560"/>
            <a:ext cx="57277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36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LFSR to be used in Lab 3</a:t>
            </a:r>
            <a:endParaRPr lang="pl-PL" sz="3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9" name="TextBox 2">
            <a:extLst>
              <a:ext uri="{FF2B5EF4-FFF2-40B4-BE49-F238E27FC236}">
                <a16:creationId xmlns:a16="http://schemas.microsoft.com/office/drawing/2014/main" id="{10FC0EA6-687D-6543-98E7-A9F966110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96" y="4004164"/>
            <a:ext cx="73068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Selected to make a period = 2</a:t>
            </a:r>
            <a:r>
              <a:rPr lang="en-US" altLang="en-US" sz="3200" baseline="30000" dirty="0">
                <a:solidFill>
                  <a:srgbClr val="000000"/>
                </a:solidFill>
                <a:cs typeface="Arial" panose="020B0604020202020204" pitchFamily="34" charset="0"/>
              </a:rPr>
              <a:t>8</a:t>
            </a:r>
            <a:r>
              <a:rPr lang="en-US" alt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-1 = 255</a:t>
            </a:r>
          </a:p>
        </p:txBody>
      </p:sp>
    </p:spTree>
    <p:extLst>
      <p:ext uri="{BB962C8B-B14F-4D97-AF65-F5344CB8AC3E}">
        <p14:creationId xmlns:p14="http://schemas.microsoft.com/office/powerpoint/2010/main" val="98706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Text Box 8">
            <a:extLst>
              <a:ext uri="{FF2B5EF4-FFF2-40B4-BE49-F238E27FC236}">
                <a16:creationId xmlns:a16="http://schemas.microsoft.com/office/drawing/2014/main" id="{9F644124-FFBE-9742-941E-6E157B40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13" y="31668"/>
            <a:ext cx="82296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32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LFSR to Generate Patterns</a:t>
            </a:r>
            <a:endParaRPr lang="pl-PL" sz="32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305CB-F7DC-224B-9F57-FD00B485D859}"/>
              </a:ext>
            </a:extLst>
          </p:cNvPr>
          <p:cNvSpPr txBox="1"/>
          <p:nvPr/>
        </p:nvSpPr>
        <p:spPr>
          <a:xfrm>
            <a:off x="423132" y="1256382"/>
            <a:ext cx="7879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Two least significant bits at the output of LFSR, s</a:t>
            </a:r>
            <a:r>
              <a:rPr lang="en-US" baseline="-25000" dirty="0"/>
              <a:t>1</a:t>
            </a:r>
            <a:r>
              <a:rPr lang="en-US" dirty="0"/>
              <a:t> &amp; s</a:t>
            </a:r>
            <a:r>
              <a:rPr lang="en-US" baseline="-25000" dirty="0"/>
              <a:t>0</a:t>
            </a:r>
            <a:r>
              <a:rPr lang="en-US" dirty="0"/>
              <a:t>, </a:t>
            </a:r>
          </a:p>
          <a:p>
            <a:pPr algn="ctr"/>
            <a:r>
              <a:rPr lang="en-US" dirty="0"/>
              <a:t>determine a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1DA8E-442F-6A4F-8196-62F932C9F060}"/>
              </a:ext>
            </a:extLst>
          </p:cNvPr>
          <p:cNvSpPr txBox="1"/>
          <p:nvPr/>
        </p:nvSpPr>
        <p:spPr>
          <a:xfrm>
            <a:off x="626705" y="1859269"/>
            <a:ext cx="2079415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 s</a:t>
            </a:r>
            <a:r>
              <a:rPr lang="en-US" baseline="-25000" dirty="0"/>
              <a:t>0</a:t>
            </a:r>
          </a:p>
          <a:p>
            <a:endParaRPr lang="en-US" baseline="-25000" dirty="0"/>
          </a:p>
          <a:p>
            <a:r>
              <a:rPr lang="en-US" dirty="0"/>
              <a:t>0  0     UP</a:t>
            </a:r>
          </a:p>
          <a:p>
            <a:r>
              <a:rPr lang="en-US" dirty="0"/>
              <a:t>0  1     RIGHT</a:t>
            </a:r>
          </a:p>
          <a:p>
            <a:r>
              <a:rPr lang="en-US" dirty="0"/>
              <a:t>1  0     LEFT</a:t>
            </a:r>
          </a:p>
          <a:p>
            <a:r>
              <a:rPr lang="en-US" dirty="0"/>
              <a:t>1  1     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64DBB-5EA7-5843-8548-1CEB016AA5BA}"/>
              </a:ext>
            </a:extLst>
          </p:cNvPr>
          <p:cNvSpPr txBox="1"/>
          <p:nvPr/>
        </p:nvSpPr>
        <p:spPr>
          <a:xfrm>
            <a:off x="3505200" y="2677093"/>
            <a:ext cx="4633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After one pattern is generated,</a:t>
            </a:r>
          </a:p>
          <a:p>
            <a:r>
              <a:rPr lang="en-US" dirty="0">
                <a:solidFill>
                  <a:schemeClr val="tx2"/>
                </a:solidFill>
              </a:rPr>
              <a:t>LFSR is shifted by </a:t>
            </a:r>
            <a:r>
              <a:rPr lang="en-US" u="sng" dirty="0">
                <a:solidFill>
                  <a:schemeClr val="tx2"/>
                </a:solidFill>
              </a:rPr>
              <a:t>two</a:t>
            </a:r>
            <a:r>
              <a:rPr lang="en-US" dirty="0">
                <a:solidFill>
                  <a:schemeClr val="tx2"/>
                </a:solidFill>
              </a:rPr>
              <a:t> positions.</a:t>
            </a:r>
          </a:p>
        </p:txBody>
      </p:sp>
    </p:spTree>
    <p:extLst>
      <p:ext uri="{BB962C8B-B14F-4D97-AF65-F5344CB8AC3E}">
        <p14:creationId xmlns:p14="http://schemas.microsoft.com/office/powerpoint/2010/main" val="630828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Text Box 8">
            <a:extLst>
              <a:ext uri="{FF2B5EF4-FFF2-40B4-BE49-F238E27FC236}">
                <a16:creationId xmlns:a16="http://schemas.microsoft.com/office/drawing/2014/main" id="{9F644124-FFBE-9742-941E-6E157B40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13" y="31668"/>
            <a:ext cx="82296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32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Initialization of LFSR</a:t>
            </a:r>
            <a:endParaRPr lang="pl-PL" sz="32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E048EF-1AE5-0449-9EC2-FB4863EC5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3" y="2229618"/>
            <a:ext cx="6617613" cy="990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A95510-A097-134F-9044-947194585BB6}"/>
              </a:ext>
            </a:extLst>
          </p:cNvPr>
          <p:cNvSpPr/>
          <p:nvPr/>
        </p:nvSpPr>
        <p:spPr>
          <a:xfrm>
            <a:off x="4182941" y="2137527"/>
            <a:ext cx="2895600" cy="10907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A27C98-F7EA-7A4C-BDBB-3673BD41B3DB}"/>
              </a:ext>
            </a:extLst>
          </p:cNvPr>
          <p:cNvSpPr txBox="1"/>
          <p:nvPr/>
        </p:nvSpPr>
        <p:spPr>
          <a:xfrm>
            <a:off x="40153" y="1143000"/>
            <a:ext cx="8860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Before the generation of each sequence</a:t>
            </a:r>
            <a:r>
              <a:rPr lang="en-US" dirty="0"/>
              <a:t>, LFSR is initialized </a:t>
            </a:r>
          </a:p>
          <a:p>
            <a:pPr algn="ctr"/>
            <a:r>
              <a:rPr lang="en-US" dirty="0"/>
              <a:t>with the values determined by the positions of switches SW 7..0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4848DF-25A1-D14E-9E0B-3B9EE6CD9F7C}"/>
              </a:ext>
            </a:extLst>
          </p:cNvPr>
          <p:cNvSpPr txBox="1"/>
          <p:nvPr/>
        </p:nvSpPr>
        <p:spPr>
          <a:xfrm>
            <a:off x="592034" y="3483860"/>
            <a:ext cx="7952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These positions should be set before the start of a game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and should stay the same throughout the game.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0EA7D-A026-B248-ABBD-07A279912E10}"/>
              </a:ext>
            </a:extLst>
          </p:cNvPr>
          <p:cNvSpPr txBox="1"/>
          <p:nvPr/>
        </p:nvSpPr>
        <p:spPr>
          <a:xfrm>
            <a:off x="762753" y="4730081"/>
            <a:ext cx="7611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The initial state composed of all zeros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38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Text Box 8">
            <a:extLst>
              <a:ext uri="{FF2B5EF4-FFF2-40B4-BE49-F238E27FC236}">
                <a16:creationId xmlns:a16="http://schemas.microsoft.com/office/drawing/2014/main" id="{9F644124-FFBE-9742-941E-6E157B40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13" y="31668"/>
            <a:ext cx="82296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32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 Debounce</a:t>
            </a:r>
            <a:endParaRPr lang="pl-PL" sz="32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A27C98-F7EA-7A4C-BDBB-3673BD41B3DB}"/>
              </a:ext>
            </a:extLst>
          </p:cNvPr>
          <p:cNvSpPr txBox="1"/>
          <p:nvPr/>
        </p:nvSpPr>
        <p:spPr>
          <a:xfrm>
            <a:off x="457200" y="1981200"/>
            <a:ext cx="78518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Each button used in the game must have an associated </a:t>
            </a:r>
          </a:p>
          <a:p>
            <a:pPr algn="ctr"/>
            <a:r>
              <a:rPr lang="en-US" dirty="0"/>
              <a:t>debouncing circuit to ensure the accurate reading </a:t>
            </a:r>
          </a:p>
          <a:p>
            <a:pPr algn="ctr"/>
            <a:r>
              <a:rPr lang="en-US" dirty="0"/>
              <a:t>of the user input</a:t>
            </a:r>
          </a:p>
        </p:txBody>
      </p:sp>
    </p:spTree>
    <p:extLst>
      <p:ext uri="{BB962C8B-B14F-4D97-AF65-F5344CB8AC3E}">
        <p14:creationId xmlns:p14="http://schemas.microsoft.com/office/powerpoint/2010/main" val="3083313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le 3">
            <a:extLst>
              <a:ext uri="{FF2B5EF4-FFF2-40B4-BE49-F238E27FC236}">
                <a16:creationId xmlns:a16="http://schemas.microsoft.com/office/drawing/2014/main" id="{FB1D55C6-2E29-5D48-A40F-9897C71B7F09}"/>
              </a:ext>
            </a:extLst>
          </p:cNvPr>
          <p:cNvSpPr txBox="1">
            <a:spLocks/>
          </p:cNvSpPr>
          <p:nvPr/>
        </p:nvSpPr>
        <p:spPr bwMode="auto">
          <a:xfrm>
            <a:off x="178750" y="38368"/>
            <a:ext cx="8534400" cy="63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Bonus Task: Reset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4935CE-37CF-224D-A6DA-79A6A3DF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2857870" cy="2636723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720AC80-5635-D547-8F70-6C8B5CD589DB}"/>
              </a:ext>
            </a:extLst>
          </p:cNvPr>
          <p:cNvSpPr/>
          <p:nvPr/>
        </p:nvSpPr>
        <p:spPr>
          <a:xfrm>
            <a:off x="1543235" y="2651861"/>
            <a:ext cx="1143000" cy="1143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EC0D41-DB44-FC48-9F4D-7AFD0C1CFE4A}"/>
              </a:ext>
            </a:extLst>
          </p:cNvPr>
          <p:cNvSpPr txBox="1"/>
          <p:nvPr/>
        </p:nvSpPr>
        <p:spPr>
          <a:xfrm>
            <a:off x="4114800" y="2286000"/>
            <a:ext cx="44967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If BTNC is pressed for more </a:t>
            </a:r>
          </a:p>
          <a:p>
            <a:pPr algn="ctr"/>
            <a:r>
              <a:rPr lang="en-US" dirty="0"/>
              <a:t>than 2 seconds, then the game </a:t>
            </a:r>
          </a:p>
          <a:p>
            <a:pPr algn="ctr"/>
            <a:r>
              <a:rPr lang="en-US" dirty="0"/>
              <a:t>should be stopped and enter </a:t>
            </a:r>
          </a:p>
          <a:p>
            <a:pPr algn="ctr"/>
            <a:r>
              <a:rPr lang="en-US" dirty="0"/>
              <a:t>the reset state.</a:t>
            </a:r>
          </a:p>
        </p:txBody>
      </p:sp>
    </p:spTree>
    <p:extLst>
      <p:ext uri="{BB962C8B-B14F-4D97-AF65-F5344CB8AC3E}">
        <p14:creationId xmlns:p14="http://schemas.microsoft.com/office/powerpoint/2010/main" val="2865785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Text Box 8">
            <a:extLst>
              <a:ext uri="{FF2B5EF4-FFF2-40B4-BE49-F238E27FC236}">
                <a16:creationId xmlns:a16="http://schemas.microsoft.com/office/drawing/2014/main" id="{9F644124-FFBE-9742-941E-6E157B40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47" y="-32084"/>
            <a:ext cx="82296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28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pl-PL" sz="28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A27C98-F7EA-7A4C-BDBB-3673BD41B3DB}"/>
              </a:ext>
            </a:extLst>
          </p:cNvPr>
          <p:cNvSpPr txBox="1"/>
          <p:nvPr/>
        </p:nvSpPr>
        <p:spPr>
          <a:xfrm>
            <a:off x="437147" y="533400"/>
            <a:ext cx="846898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Draw a block diagram describing the required Datapath.</a:t>
            </a:r>
          </a:p>
          <a:p>
            <a:pPr marL="457200" indent="-457200">
              <a:buAutoNum type="arabicPeriod"/>
            </a:pPr>
            <a:r>
              <a:rPr lang="en-US" sz="2000" dirty="0"/>
              <a:t>Draw Algorithmic State Machine (ASM) charts describing </a:t>
            </a:r>
          </a:p>
          <a:p>
            <a:r>
              <a:rPr lang="en-US" sz="2000" dirty="0"/>
              <a:t>      the required Controller. </a:t>
            </a:r>
          </a:p>
          <a:p>
            <a:r>
              <a:rPr lang="en-US" sz="2000" dirty="0"/>
              <a:t>3.   Translate the block diagram and ASM charts to VHDL. </a:t>
            </a:r>
          </a:p>
          <a:p>
            <a:r>
              <a:rPr lang="en-US" sz="2000" dirty="0"/>
              <a:t>4.   Develop a testbench with two versions of timing constants, </a:t>
            </a:r>
          </a:p>
          <a:p>
            <a:r>
              <a:rPr lang="en-US" sz="2000" dirty="0"/>
              <a:t>      one used for simulation, and the other used for the actual operation </a:t>
            </a:r>
          </a:p>
          <a:p>
            <a:r>
              <a:rPr lang="en-US" sz="2000" dirty="0"/>
              <a:t>      of the circuit on the board. </a:t>
            </a:r>
          </a:p>
          <a:p>
            <a:r>
              <a:rPr lang="en-US" sz="2000" dirty="0"/>
              <a:t>5.   Perform functional simulation of your code (up to the Simon level 4). </a:t>
            </a:r>
          </a:p>
          <a:p>
            <a:r>
              <a:rPr lang="en-US" sz="2000" dirty="0"/>
              <a:t>6.   Synthesize your code using Xilinx </a:t>
            </a:r>
            <a:r>
              <a:rPr lang="en-US" sz="2000" dirty="0" err="1"/>
              <a:t>Vivado</a:t>
            </a:r>
            <a:r>
              <a:rPr lang="en-US" sz="2000" dirty="0"/>
              <a:t>. </a:t>
            </a:r>
          </a:p>
          <a:p>
            <a:r>
              <a:rPr lang="en-US" sz="2000" dirty="0"/>
              <a:t>7.   Prepare the correct XDC (Xilinx Design Constraint) file. </a:t>
            </a:r>
          </a:p>
          <a:p>
            <a:r>
              <a:rPr lang="en-US" sz="2000" dirty="0"/>
              <a:t>8.   Implement your circuit using Xilinx </a:t>
            </a:r>
            <a:r>
              <a:rPr lang="en-US" sz="2000" dirty="0" err="1"/>
              <a:t>Vivado</a:t>
            </a:r>
            <a:r>
              <a:rPr lang="en-US" sz="2000" dirty="0"/>
              <a:t>. </a:t>
            </a:r>
          </a:p>
          <a:p>
            <a:r>
              <a:rPr lang="en-US" sz="2000" dirty="0"/>
              <a:t>9.   Check thoroughly all implementation reports. </a:t>
            </a:r>
          </a:p>
          <a:p>
            <a:r>
              <a:rPr lang="en-US" sz="2000" dirty="0"/>
              <a:t>10. Perform post-synthesis simulation of your circuit using </a:t>
            </a:r>
            <a:r>
              <a:rPr lang="en-US" sz="2000" dirty="0" err="1"/>
              <a:t>ModelSim</a:t>
            </a:r>
            <a:r>
              <a:rPr lang="en-US" sz="2000" dirty="0"/>
              <a:t> </a:t>
            </a:r>
          </a:p>
          <a:p>
            <a:r>
              <a:rPr lang="en-US" sz="2000" dirty="0"/>
              <a:t>      or </a:t>
            </a:r>
            <a:r>
              <a:rPr lang="en-US" sz="2000" dirty="0" err="1"/>
              <a:t>Vivado</a:t>
            </a:r>
            <a:r>
              <a:rPr lang="en-US" sz="2000" dirty="0"/>
              <a:t> Simulator. </a:t>
            </a:r>
          </a:p>
          <a:p>
            <a:r>
              <a:rPr lang="en-US" sz="2000" dirty="0"/>
              <a:t>11. Perform static timing analysis. </a:t>
            </a:r>
          </a:p>
          <a:p>
            <a:r>
              <a:rPr lang="en-US" sz="2000" dirty="0"/>
              <a:t>12. Check very carefully your pin allocations listed in the report files, </a:t>
            </a:r>
          </a:p>
          <a:p>
            <a:r>
              <a:rPr lang="en-US" sz="2000" dirty="0"/>
              <a:t>      and only if these pin allocations are correct, download your bitstream </a:t>
            </a:r>
          </a:p>
          <a:p>
            <a:r>
              <a:rPr lang="en-US" sz="2000" dirty="0"/>
              <a:t>      to the FPGA board. </a:t>
            </a:r>
          </a:p>
          <a:p>
            <a:r>
              <a:rPr lang="en-US" sz="2000" dirty="0"/>
              <a:t>13. Test the operation of your circuit experimentally using the </a:t>
            </a:r>
            <a:r>
              <a:rPr lang="en-US" sz="2000" dirty="0" err="1"/>
              <a:t>Basys</a:t>
            </a:r>
            <a:r>
              <a:rPr lang="en-US" sz="2000" dirty="0"/>
              <a:t> 3 </a:t>
            </a:r>
          </a:p>
          <a:p>
            <a:r>
              <a:rPr lang="en-US" sz="2000" dirty="0"/>
              <a:t>       FPGA Board. </a:t>
            </a:r>
          </a:p>
        </p:txBody>
      </p:sp>
    </p:spTree>
    <p:extLst>
      <p:ext uri="{BB962C8B-B14F-4D97-AF65-F5344CB8AC3E}">
        <p14:creationId xmlns:p14="http://schemas.microsoft.com/office/powerpoint/2010/main" val="1080234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4" name="Text Box 8">
            <a:extLst>
              <a:ext uri="{FF2B5EF4-FFF2-40B4-BE49-F238E27FC236}">
                <a16:creationId xmlns:a16="http://schemas.microsoft.com/office/drawing/2014/main" id="{9F644124-FFBE-9742-941E-6E157B40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147" y="-32084"/>
            <a:ext cx="82296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0" hangingPunct="0">
              <a:defRPr/>
            </a:pPr>
            <a:r>
              <a:rPr lang="en-US" sz="28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Deliverables</a:t>
            </a:r>
            <a:endParaRPr lang="pl-PL" sz="28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A27C98-F7EA-7A4C-BDBB-3673BD41B3DB}"/>
              </a:ext>
            </a:extLst>
          </p:cNvPr>
          <p:cNvSpPr txBox="1"/>
          <p:nvPr/>
        </p:nvSpPr>
        <p:spPr>
          <a:xfrm>
            <a:off x="228150" y="838200"/>
            <a:ext cx="868769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All block diagrams and ASM charts. </a:t>
            </a:r>
          </a:p>
          <a:p>
            <a:pPr marL="457200" indent="-457200">
              <a:buAutoNum type="arabicPeriod"/>
            </a:pPr>
            <a:r>
              <a:rPr lang="en-US" sz="2000" dirty="0"/>
              <a:t>All source files used for synthesis and implementation of your circuit. </a:t>
            </a:r>
          </a:p>
          <a:p>
            <a:pPr marL="457200" indent="-457200">
              <a:buAutoNum type="arabicPeriod"/>
            </a:pPr>
            <a:r>
              <a:rPr lang="en-US" sz="2000" dirty="0"/>
              <a:t>Testbench. </a:t>
            </a:r>
          </a:p>
          <a:p>
            <a:pPr marL="457200" indent="-457200">
              <a:buAutoNum type="arabicPeriod"/>
            </a:pPr>
            <a:r>
              <a:rPr lang="en-US" sz="2000" dirty="0"/>
              <a:t>User constraint files. </a:t>
            </a:r>
          </a:p>
          <a:p>
            <a:pPr marL="457200" indent="-457200">
              <a:buAutoNum type="arabicPeriod"/>
            </a:pPr>
            <a:r>
              <a:rPr lang="en-US" sz="2000" dirty="0"/>
              <a:t>All synthesis and implementation report files. </a:t>
            </a:r>
          </a:p>
          <a:p>
            <a:pPr marL="457200" indent="-457200">
              <a:buAutoNum type="arabicPeriod"/>
            </a:pPr>
            <a:r>
              <a:rPr lang="en-US" sz="2000" dirty="0"/>
              <a:t>RTL netlist. </a:t>
            </a:r>
          </a:p>
          <a:p>
            <a:pPr marL="457200" indent="-457200">
              <a:buAutoNum type="arabicPeriod"/>
            </a:pPr>
            <a:r>
              <a:rPr lang="en-US" sz="2000" dirty="0"/>
              <a:t>Simulation waveforms from the functional and post-synthesis </a:t>
            </a:r>
          </a:p>
          <a:p>
            <a:r>
              <a:rPr lang="en-US" sz="2000" dirty="0"/>
              <a:t>      simulations, proving the correct operation of your circuit </a:t>
            </a:r>
          </a:p>
          <a:p>
            <a:r>
              <a:rPr lang="en-US" sz="2000" dirty="0"/>
              <a:t>      (in the PDF format). </a:t>
            </a:r>
          </a:p>
          <a:p>
            <a:r>
              <a:rPr lang="en-US" sz="2000" dirty="0"/>
              <a:t>8.   Report file from the static timing analysis. </a:t>
            </a:r>
          </a:p>
          <a:p>
            <a:r>
              <a:rPr lang="en-US" sz="2000" dirty="0"/>
              <a:t>9.   Your own report containing at least the following additional information: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Resource utilization.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Minimum clock period and maximum clock frequency after </a:t>
            </a:r>
          </a:p>
          <a:p>
            <a:pPr lvl="1"/>
            <a:r>
              <a:rPr lang="en-US" sz="2000" dirty="0"/>
              <a:t>       synthesis and after implementation.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List of any deviations from the original specification.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Difficulties encountered and lessons learned.</a:t>
            </a:r>
          </a:p>
        </p:txBody>
      </p:sp>
    </p:spTree>
    <p:extLst>
      <p:ext uri="{BB962C8B-B14F-4D97-AF65-F5344CB8AC3E}">
        <p14:creationId xmlns:p14="http://schemas.microsoft.com/office/powerpoint/2010/main" val="81463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 txBox="1">
            <a:spLocks/>
          </p:cNvSpPr>
          <p:nvPr/>
        </p:nvSpPr>
        <p:spPr bwMode="auto">
          <a:xfrm>
            <a:off x="457200" y="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/>
              <a:t>4-Digit Seven Segment Display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79FD94-AE0A-8342-ABF0-CB19FEFE4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14" y="1181100"/>
            <a:ext cx="7855771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1"/>
          <p:cNvSpPr txBox="1">
            <a:spLocks noChangeArrowheads="1"/>
          </p:cNvSpPr>
          <p:nvPr/>
        </p:nvSpPr>
        <p:spPr bwMode="auto">
          <a:xfrm>
            <a:off x="0" y="21336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pl-PL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pl-PL" altLang="en-US" sz="3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635" name="Text Box 2"/>
          <p:cNvSpPr txBox="1">
            <a:spLocks noChangeArrowheads="1"/>
          </p:cNvSpPr>
          <p:nvPr/>
        </p:nvSpPr>
        <p:spPr bwMode="auto">
          <a:xfrm>
            <a:off x="0" y="347345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Exercise</a:t>
            </a:r>
            <a:endParaRPr lang="pl-PL" altLang="en-US" sz="36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3"/>
          <p:cNvSpPr txBox="1">
            <a:spLocks/>
          </p:cNvSpPr>
          <p:nvPr/>
        </p:nvSpPr>
        <p:spPr bwMode="auto">
          <a:xfrm>
            <a:off x="381000" y="152400"/>
            <a:ext cx="82296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16-bit Binary Up-Down Counter</a:t>
            </a:r>
          </a:p>
        </p:txBody>
      </p:sp>
      <p:pic>
        <p:nvPicPr>
          <p:cNvPr id="716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300"/>
            <a:ext cx="9144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9535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3429000"/>
            <a:ext cx="46482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72708" name="TextBox 2"/>
          <p:cNvSpPr txBox="1">
            <a:spLocks noChangeArrowheads="1"/>
          </p:cNvSpPr>
          <p:nvPr/>
        </p:nvSpPr>
        <p:spPr bwMode="auto">
          <a:xfrm>
            <a:off x="2133600" y="4343400"/>
            <a:ext cx="2214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COUNTER UP</a:t>
            </a:r>
          </a:p>
        </p:txBody>
      </p:sp>
      <p:sp>
        <p:nvSpPr>
          <p:cNvPr id="7" name="Rectangle 6"/>
          <p:cNvSpPr/>
          <p:nvPr/>
        </p:nvSpPr>
        <p:spPr>
          <a:xfrm>
            <a:off x="6400800" y="3810000"/>
            <a:ext cx="152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72710" name="TextBox 3"/>
          <p:cNvSpPr txBox="1">
            <a:spLocks noChangeArrowheads="1"/>
          </p:cNvSpPr>
          <p:nvPr/>
        </p:nvSpPr>
        <p:spPr bwMode="auto">
          <a:xfrm>
            <a:off x="6400800" y="3581400"/>
            <a:ext cx="1587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q(k-1..k-2)</a:t>
            </a:r>
          </a:p>
        </p:txBody>
      </p:sp>
      <p:sp>
        <p:nvSpPr>
          <p:cNvPr id="72711" name="TextBox 10"/>
          <p:cNvSpPr txBox="1">
            <a:spLocks noChangeArrowheads="1"/>
          </p:cNvSpPr>
          <p:nvPr/>
        </p:nvSpPr>
        <p:spPr bwMode="auto">
          <a:xfrm>
            <a:off x="8518525" y="4953000"/>
            <a:ext cx="625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24800" y="1828800"/>
            <a:ext cx="12192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72713" name="TextBox 10"/>
          <p:cNvSpPr txBox="1">
            <a:spLocks noChangeArrowheads="1"/>
          </p:cNvSpPr>
          <p:nvPr/>
        </p:nvSpPr>
        <p:spPr bwMode="auto">
          <a:xfrm>
            <a:off x="7616825" y="1600200"/>
            <a:ext cx="1552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SEG(6..0)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334000"/>
            <a:ext cx="762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800600"/>
            <a:ext cx="762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Counter UP</a:t>
            </a:r>
          </a:p>
        </p:txBody>
      </p:sp>
      <p:sp>
        <p:nvSpPr>
          <p:cNvPr id="72716" name="TextBox 3"/>
          <p:cNvSpPr txBox="1">
            <a:spLocks noChangeArrowheads="1"/>
          </p:cNvSpPr>
          <p:nvPr/>
        </p:nvSpPr>
        <p:spPr bwMode="auto">
          <a:xfrm>
            <a:off x="17463" y="5334000"/>
            <a:ext cx="53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rst</a:t>
            </a:r>
          </a:p>
        </p:txBody>
      </p:sp>
      <p:sp>
        <p:nvSpPr>
          <p:cNvPr id="72717" name="TextBox 3"/>
          <p:cNvSpPr txBox="1">
            <a:spLocks noChangeArrowheads="1"/>
          </p:cNvSpPr>
          <p:nvPr/>
        </p:nvSpPr>
        <p:spPr bwMode="auto">
          <a:xfrm>
            <a:off x="17463" y="4800600"/>
            <a:ext cx="5603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clk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696200" y="5257800"/>
            <a:ext cx="609600" cy="381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2719" name="TextBox 4"/>
          <p:cNvSpPr txBox="1">
            <a:spLocks noChangeArrowheads="1"/>
          </p:cNvSpPr>
          <p:nvPr/>
        </p:nvSpPr>
        <p:spPr bwMode="auto">
          <a:xfrm>
            <a:off x="7729538" y="5249863"/>
            <a:ext cx="5318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OC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305800" y="5453063"/>
            <a:ext cx="6778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467600" y="2166938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33400" y="5138738"/>
            <a:ext cx="3889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25463" y="5595938"/>
            <a:ext cx="3889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79463" y="1295400"/>
            <a:ext cx="7678737" cy="4800600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2725" name="TextBox 106"/>
          <p:cNvSpPr txBox="1">
            <a:spLocks noChangeArrowheads="1"/>
          </p:cNvSpPr>
          <p:nvPr/>
        </p:nvSpPr>
        <p:spPr bwMode="auto">
          <a:xfrm>
            <a:off x="3352800" y="228600"/>
            <a:ext cx="2806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000000"/>
                </a:solidFill>
                <a:latin typeface="Arial" panose="020B0604020202020204" pitchFamily="34" charset="0"/>
              </a:rPr>
              <a:t>SSD_DRIVER</a:t>
            </a:r>
          </a:p>
        </p:txBody>
      </p:sp>
      <p:sp>
        <p:nvSpPr>
          <p:cNvPr id="72726" name="TextBox 33"/>
          <p:cNvSpPr txBox="1">
            <a:spLocks noChangeArrowheads="1"/>
          </p:cNvSpPr>
          <p:nvPr/>
        </p:nvSpPr>
        <p:spPr bwMode="auto">
          <a:xfrm>
            <a:off x="5715000" y="6324600"/>
            <a:ext cx="2759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OC – One</a:t>
            </a:r>
            <a:r>
              <a:rPr lang="ja-JP" altLang="en-US" sz="1800">
                <a:latin typeface="Arial" panose="020B0604020202020204" pitchFamily="34" charset="0"/>
              </a:rPr>
              <a:t>’</a:t>
            </a:r>
            <a:r>
              <a:rPr lang="en-US" altLang="ja-JP" sz="1800">
                <a:latin typeface="Arial" panose="020B0604020202020204" pitchFamily="34" charset="0"/>
              </a:rPr>
              <a:t>s Complement</a:t>
            </a:r>
            <a:endParaRPr lang="en-US" altLang="en-US" sz="18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altLang="en-US" b="1" dirty="0"/>
              <a:t>Lab Assignment 2: Demo </a:t>
            </a:r>
          </a:p>
        </p:txBody>
      </p:sp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12700" y="16002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089" tIns="45708" rIns="91089" bIns="45708">
            <a:spAutoFit/>
          </a:bodyPr>
          <a:lstStyle>
            <a:lvl1pPr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 defTabSz="414338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 defTabSz="414338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 defTabSz="414338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defTabSz="4143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11163" algn="l"/>
                <a:tab pos="823913" algn="l"/>
                <a:tab pos="1236663" algn="l"/>
                <a:tab pos="1651000" algn="l"/>
                <a:tab pos="2063750" algn="l"/>
                <a:tab pos="2476500" algn="l"/>
                <a:tab pos="2890838" algn="l"/>
                <a:tab pos="3303588" algn="l"/>
                <a:tab pos="3716338" algn="l"/>
                <a:tab pos="4129088" algn="l"/>
                <a:tab pos="4543425" algn="l"/>
                <a:tab pos="4956175" algn="l"/>
                <a:tab pos="5368925" algn="l"/>
                <a:tab pos="5783263" algn="l"/>
                <a:tab pos="6196013" algn="l"/>
                <a:tab pos="6608763" algn="l"/>
                <a:tab pos="7021513" algn="l"/>
                <a:tab pos="7435850" algn="l"/>
                <a:tab pos="7848600" algn="l"/>
                <a:tab pos="8261350" algn="l"/>
                <a:tab pos="8534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ts val="913"/>
              </a:spcBef>
              <a:buClr>
                <a:srgbClr val="000000"/>
              </a:buClr>
              <a:buFontTx/>
              <a:buNone/>
            </a:pPr>
            <a:r>
              <a:rPr lang="pl-PL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en-US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pl-PL" altLang="en-US" sz="3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itle 1"/>
          <p:cNvSpPr txBox="1">
            <a:spLocks/>
          </p:cNvSpPr>
          <p:nvPr/>
        </p:nvSpPr>
        <p:spPr bwMode="auto">
          <a:xfrm>
            <a:off x="457200" y="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/>
              <a:t>Patterns for Decimal Digits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0A9C5-D256-D54A-8F06-DF3DBB83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19200"/>
            <a:ext cx="740391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 txBox="1">
            <a:spLocks/>
          </p:cNvSpPr>
          <p:nvPr/>
        </p:nvSpPr>
        <p:spPr bwMode="auto">
          <a:xfrm>
            <a:off x="457200" y="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/>
              <a:t>Patterns for Hexadecimal Digits</a:t>
            </a:r>
          </a:p>
        </p:txBody>
      </p:sp>
      <p:pic>
        <p:nvPicPr>
          <p:cNvPr id="2867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0700"/>
            <a:ext cx="9144000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/>
          <p:cNvSpPr txBox="1">
            <a:spLocks/>
          </p:cNvSpPr>
          <p:nvPr/>
        </p:nvSpPr>
        <p:spPr bwMode="auto">
          <a:xfrm>
            <a:off x="457200" y="381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/>
              <a:t>Connection to FPGA Pins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67162C-AC01-40B8-8B24-C3AC55257D50}"/>
              </a:ext>
            </a:extLst>
          </p:cNvPr>
          <p:cNvSpPr/>
          <p:nvPr/>
        </p:nvSpPr>
        <p:spPr>
          <a:xfrm>
            <a:off x="2133600" y="803059"/>
            <a:ext cx="2590800" cy="5274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3DEB9-57B2-8E40-881F-7B5C1C79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58" y="1066800"/>
            <a:ext cx="4093883" cy="52197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9813</TotalTime>
  <Words>1714</Words>
  <Application>Microsoft Macintosh PowerPoint</Application>
  <PresentationFormat>On-screen Show (4:3)</PresentationFormat>
  <Paragraphs>427</Paragraphs>
  <Slides>63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Times New Roman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Time-Multiplexed Seven Segment Display</vt:lpstr>
      <vt:lpstr>PowerPoint Presentation</vt:lpstr>
      <vt:lpstr>Size of the counter</vt:lpstr>
      <vt:lpstr>PowerPoint Presentation</vt:lpstr>
      <vt:lpstr>Xilinx Design Constraints (XDC)</vt:lpstr>
      <vt:lpstr>PowerPoint Presentation</vt:lpstr>
      <vt:lpstr>BASYS 3 XDC – Seven Segment Display</vt:lpstr>
      <vt:lpstr>BASYS 3 XDC – Seven Segment Display</vt:lpstr>
      <vt:lpstr>BASYS 3 XDC - LEDs</vt:lpstr>
      <vt:lpstr>BASYS 3 XDC - LEDs</vt:lpstr>
      <vt:lpstr>BASYS 3 XDC - LEDs</vt:lpstr>
      <vt:lpstr>BASYS 3 XDC CLOCK</vt:lpstr>
      <vt:lpstr>PowerPoint Presentation</vt:lpstr>
      <vt:lpstr>PowerPoint Presentation</vt:lpstr>
      <vt:lpstr>PowerPoint Presentation</vt:lpstr>
      <vt:lpstr>BASYS 3 XDC – Switches</vt:lpstr>
      <vt:lpstr>BASYS 3 XDC – Switches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Debouncer</vt:lpstr>
      <vt:lpstr>Debouncer</vt:lpstr>
      <vt:lpstr>PowerPoint Presentation</vt:lpstr>
      <vt:lpstr>PowerPoint Presentation</vt:lpstr>
      <vt:lpstr>Rising Edge Detector - RED</vt:lpstr>
      <vt:lpstr>PowerPoint Presentation</vt:lpstr>
      <vt:lpstr>PowerPoint Presentation</vt:lpstr>
      <vt:lpstr>BASYS 3 XDC – Buttons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Assignment 2: Demo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Sanjay Deshpande</dc:creator>
  <cp:lastModifiedBy>Krzysztof M. Gaj</cp:lastModifiedBy>
  <cp:revision>483</cp:revision>
  <dcterms:created xsi:type="dcterms:W3CDTF">2014-02-10T05:22:02Z</dcterms:created>
  <dcterms:modified xsi:type="dcterms:W3CDTF">2019-02-12T08:37:31Z</dcterms:modified>
</cp:coreProperties>
</file>